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9"/>
  </p:notesMasterIdLst>
  <p:sldIdLst>
    <p:sldId id="256" r:id="rId5"/>
    <p:sldId id="258" r:id="rId6"/>
    <p:sldId id="259" r:id="rId7"/>
    <p:sldId id="267" r:id="rId8"/>
    <p:sldId id="266" r:id="rId9"/>
    <p:sldId id="268" r:id="rId10"/>
    <p:sldId id="269" r:id="rId11"/>
    <p:sldId id="270" r:id="rId12"/>
    <p:sldId id="271" r:id="rId13"/>
    <p:sldId id="272" r:id="rId14"/>
    <p:sldId id="257" r:id="rId15"/>
    <p:sldId id="263" r:id="rId16"/>
    <p:sldId id="264" r:id="rId17"/>
    <p:sldId id="273" r:id="rId18"/>
  </p:sldIdLst>
  <p:sldSz cx="24387175" cy="13716000"/>
  <p:notesSz cx="13716000" cy="24387175"/>
  <p:embeddedFontLst>
    <p:embeddedFont>
      <p:font typeface="DotGothic16" panose="020B0604020202020204" charset="-128"/>
      <p:regular r:id="rId20"/>
    </p:embeddedFont>
    <p:embeddedFont>
      <p:font typeface="Jersey 15" pitchFamily="2" charset="0"/>
      <p:regular r:id="rId21"/>
    </p:embeddedFont>
    <p:embeddedFont>
      <p:font typeface="VT323" panose="020B0604020202020204" charset="-18"/>
      <p:regular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hx0Bnu8Nle985AUdg5+V6d7U5AE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F9E5"/>
    <a:srgbClr val="ADB9CA"/>
    <a:srgbClr val="2F1204"/>
    <a:srgbClr val="9C5E35"/>
    <a:srgbClr val="FDE2B1"/>
    <a:srgbClr val="C00000"/>
    <a:srgbClr val="3F3F3F"/>
    <a:srgbClr val="03F013"/>
    <a:srgbClr val="C88135"/>
    <a:srgbClr val="3A31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35" autoAdjust="0"/>
  </p:normalViewPr>
  <p:slideViewPr>
    <p:cSldViewPr snapToGrid="0">
      <p:cViewPr varScale="1">
        <p:scale>
          <a:sx n="76" d="100"/>
          <a:sy n="76" d="100"/>
        </p:scale>
        <p:origin x="654" y="1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3" d="100"/>
        <a:sy n="133" d="100"/>
      </p:scale>
      <p:origin x="0" y="-1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font" Target="fonts/font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3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g394786bd9f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13" name="Google Shape;13;g394786bd9f7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l-PL" dirty="0"/>
              <a:t>Posłużę się przykładem symulatora farmy inspirowanego grą </a:t>
            </a:r>
            <a:r>
              <a:rPr lang="pl-PL" i="1" dirty="0" err="1"/>
              <a:t>Stardew</a:t>
            </a:r>
            <a:r>
              <a:rPr lang="pl-PL" i="1" dirty="0"/>
              <a:t> Valley</a:t>
            </a:r>
            <a:r>
              <a:rPr lang="pl-PL" dirty="0"/>
              <a:t>. Zobaczymy, jak wzorzec </a:t>
            </a:r>
            <a:r>
              <a:rPr lang="pl-PL" b="1" dirty="0"/>
              <a:t>Fasada</a:t>
            </a:r>
            <a:r>
              <a:rPr lang="pl-PL" dirty="0"/>
              <a:t> może zmienić programistyczny koszmar w przyjemną rozgrywkę</a:t>
            </a:r>
            <a:endParaRPr dirty="0"/>
          </a:p>
        </p:txBody>
      </p:sp>
      <p:sp>
        <p:nvSpPr>
          <p:cNvPr id="14" name="Google Shape;14;g394786bd9f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Na koniec ważna przestroga. Najczęstszym błędem przy Fasadzie jest stworzenie tzw. </a:t>
            </a:r>
            <a:r>
              <a:rPr lang="pl-PL" b="1" dirty="0"/>
              <a:t>Boskiego Obiektu</a:t>
            </a:r>
            <a:r>
              <a:rPr lang="pl-PL" dirty="0"/>
              <a:t> (</a:t>
            </a:r>
            <a:r>
              <a:rPr lang="pl-PL" dirty="0" err="1"/>
              <a:t>God</a:t>
            </a:r>
            <a:r>
              <a:rPr lang="pl-PL" dirty="0"/>
              <a:t> Object)."</a:t>
            </a:r>
          </a:p>
          <a:p>
            <a:r>
              <a:rPr lang="pl-PL" dirty="0"/>
              <a:t>"Fasada ma tylko </a:t>
            </a:r>
            <a:r>
              <a:rPr lang="pl-PL" b="1" dirty="0"/>
              <a:t>delegować</a:t>
            </a:r>
            <a:r>
              <a:rPr lang="pl-PL" dirty="0"/>
              <a:t> zadania (mówić: 'Zegarze, zmień dzień'), a nie wykonywać logikę biznesową (słuchać: 'Jeśli jest wtorek, to dodaj +10 zł')."</a:t>
            </a:r>
          </a:p>
          <a:p>
            <a:r>
              <a:rPr lang="pl-PL" dirty="0"/>
              <a:t>"Chatka Junimo to pilot do sterowania farmą, a nie magazyn na wszystko. Niech pozostanie 'lekka' (</a:t>
            </a:r>
            <a:r>
              <a:rPr lang="pl-PL" dirty="0" err="1"/>
              <a:t>thin</a:t>
            </a:r>
            <a:r>
              <a:rPr lang="pl-PL" dirty="0"/>
              <a:t>)."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657546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g394786bd9f7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24" name="Google Shape;24;g394786bd9f7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g394786bd9f7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94786bd9f7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117" name="Google Shape;117;g394786bd9f7_0_9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g394786bd9f7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394786bd9f7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130" name="Google Shape;130;g394786bd9f7_0_10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394786bd9f7_0_1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g394786bd9f7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36" name="Google Shape;36;g394786bd9f7_0_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g394786bd9f7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94786bd9f7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53" name="Google Shape;53;g394786bd9f7_0_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g394786bd9f7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699DF9F3-3232-BD36-6CB2-96BD03A84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394786bd9f7_0_37:notes">
            <a:extLst>
              <a:ext uri="{FF2B5EF4-FFF2-40B4-BE49-F238E27FC236}">
                <a16:creationId xmlns:a16="http://schemas.microsoft.com/office/drawing/2014/main" id="{6D6767CC-1E51-1A8A-E2FD-2965F692A6D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pl-PL"/>
          </a:p>
        </p:txBody>
      </p:sp>
      <p:sp>
        <p:nvSpPr>
          <p:cNvPr id="53" name="Google Shape;53;g394786bd9f7_0_37:notes">
            <a:extLst>
              <a:ext uri="{FF2B5EF4-FFF2-40B4-BE49-F238E27FC236}">
                <a16:creationId xmlns:a16="http://schemas.microsoft.com/office/drawing/2014/main" id="{EFE3AC70-61ED-6D67-B5A0-E637E7CB321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g394786bd9f7_0_37:notes">
            <a:extLst>
              <a:ext uri="{FF2B5EF4-FFF2-40B4-BE49-F238E27FC236}">
                <a16:creationId xmlns:a16="http://schemas.microsoft.com/office/drawing/2014/main" id="{867DD36C-780E-8F05-8E2D-6E1B82997BEB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95827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"Wyobraźcie sobie, że klasa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pl-PL" dirty="0"/>
              <a:t> to Gracz. Obecnie Gracz musi wiedzieć </a:t>
            </a:r>
            <a:r>
              <a:rPr lang="pl-PL" b="1" dirty="0"/>
              <a:t>za dużo</a:t>
            </a:r>
            <a:r>
              <a:rPr lang="pl-PL" dirty="0"/>
              <a:t>."</a:t>
            </a:r>
          </a:p>
          <a:p>
            <a:r>
              <a:rPr lang="pl-PL" dirty="0"/>
              <a:t>"Aby przeżyć jeden dzień w grze, musi ręcznie: sprawdzić pogodę, podlać rośliny (ale tylko jeśli nie pada!), zebrać plony i zanieść je do sklepu."</a:t>
            </a:r>
          </a:p>
          <a:p>
            <a:r>
              <a:rPr lang="pl-PL" dirty="0"/>
              <a:t>"To klasyczny przykład </a:t>
            </a:r>
            <a:r>
              <a:rPr lang="pl-PL" b="1" dirty="0" err="1"/>
              <a:t>Tight</a:t>
            </a:r>
            <a:r>
              <a:rPr lang="pl-PL" b="1" dirty="0"/>
              <a:t> </a:t>
            </a:r>
            <a:r>
              <a:rPr lang="pl-PL" b="1" dirty="0" err="1"/>
              <a:t>Coupling</a:t>
            </a:r>
            <a:r>
              <a:rPr lang="pl-PL" dirty="0"/>
              <a:t> (silnych powiązań). Klient zna szczegóły implementacji każdego podsystemu: Zegara, Pogody i Sklepu. Jeden błąd w kolejności </a:t>
            </a:r>
            <a:r>
              <a:rPr lang="pl-PL" dirty="0" err="1"/>
              <a:t>wywołań</a:t>
            </a:r>
            <a:r>
              <a:rPr lang="pl-PL" dirty="0"/>
              <a:t> i cała symulacja się sypie."</a:t>
            </a:r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818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"Oto jak wygląda ten 'Spaghetti </a:t>
            </a:r>
            <a:r>
              <a:rPr lang="pl-PL" dirty="0" err="1"/>
              <a:t>Code</a:t>
            </a:r>
            <a:r>
              <a:rPr lang="pl-PL" dirty="0"/>
              <a:t>' w praktyce."</a:t>
            </a:r>
          </a:p>
          <a:p>
            <a:r>
              <a:rPr lang="pl-PL" dirty="0"/>
              <a:t>"Spójrzcie na tę pętlę. Ja, jako programista-klient, muszę ręcznie sterować mikrozarządzaniem. Muszę pamiętać, żeby najpierw zmienić dzień, a potem sprawdzić pogodę."</a:t>
            </a:r>
          </a:p>
          <a:p>
            <a:r>
              <a:rPr lang="pl-PL" dirty="0"/>
              <a:t>"To jest nieczytelne, podatne na błędy i trudne w utrzymaniu. Jeśli zmienię sposób działania pogody, muszę przepisać ten kod w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pl-PL" dirty="0"/>
              <a:t>."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44714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Ratunkiem jest wzorzec </a:t>
            </a:r>
            <a:r>
              <a:rPr lang="pl-PL" b="1" dirty="0"/>
              <a:t>Fasada</a:t>
            </a:r>
            <a:r>
              <a:rPr lang="pl-PL" dirty="0"/>
              <a:t>."</a:t>
            </a:r>
          </a:p>
          <a:p>
            <a:r>
              <a:rPr lang="pl-PL" dirty="0"/>
              <a:t>"Definicja mówi, że Fasada dostarcza prosty interfejs do złożonego systemu klas. Ale prościej wyjaśnić to na przykładzie z gry."</a:t>
            </a:r>
          </a:p>
          <a:p>
            <a:r>
              <a:rPr lang="pl-PL" dirty="0"/>
              <a:t>"Budujemy </a:t>
            </a:r>
            <a:r>
              <a:rPr lang="pl-PL" b="1" dirty="0"/>
              <a:t>Chatkę Junimo</a:t>
            </a:r>
            <a:r>
              <a:rPr lang="pl-PL" dirty="0"/>
              <a:t> (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JunimoHut</a:t>
            </a:r>
            <a:r>
              <a:rPr lang="pl-PL" dirty="0"/>
              <a:t>). To nasza Fasada. W środku mieszkają magiczne duszki (logika), które robią wszystko za nas."</a:t>
            </a:r>
          </a:p>
          <a:p>
            <a:r>
              <a:rPr lang="pl-PL" dirty="0"/>
              <a:t>"Gracz (Klient) widzi tylko Chatkę. Nie obchodzi go, jak duszki podlewają – on tylko naciska guzik 'Start Dnia'."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604344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A to jest efekt końcowy w kodzie (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pl-PL" dirty="0"/>
              <a:t>)."</a:t>
            </a:r>
          </a:p>
          <a:p>
            <a:r>
              <a:rPr lang="pl-PL" dirty="0"/>
              <a:t>"Osiągnęliśmy </a:t>
            </a:r>
            <a:r>
              <a:rPr lang="pl-PL" b="1" dirty="0" err="1"/>
              <a:t>Loose</a:t>
            </a:r>
            <a:r>
              <a:rPr lang="pl-PL" b="1" dirty="0"/>
              <a:t> </a:t>
            </a:r>
            <a:r>
              <a:rPr lang="pl-PL" b="1" dirty="0" err="1"/>
              <a:t>Coupling</a:t>
            </a:r>
            <a:r>
              <a:rPr lang="pl-PL" dirty="0"/>
              <a:t> (luźne powiązania). Cała złożoność została zamknięta wewnątrz metody 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performDailyRoutine</a:t>
            </a:r>
            <a:r>
              <a:rPr lang="pl-PL" dirty="0"/>
              <a:t>."</a:t>
            </a:r>
          </a:p>
          <a:p>
            <a:r>
              <a:rPr lang="pl-PL" dirty="0"/>
              <a:t>"Kod jest teraz </a:t>
            </a:r>
            <a:r>
              <a:rPr lang="pl-PL" b="1" dirty="0" err="1"/>
              <a:t>Clean</a:t>
            </a:r>
            <a:r>
              <a:rPr lang="pl-PL" b="1" dirty="0"/>
              <a:t> </a:t>
            </a:r>
            <a:r>
              <a:rPr lang="pl-PL" b="1" dirty="0" err="1"/>
              <a:t>Code</a:t>
            </a:r>
            <a:r>
              <a:rPr lang="pl-PL" dirty="0"/>
              <a:t>: czytelny, bezpieczny i łatwy do rozbudowy. Jeśli zmienię mechanikę deszczu, nie muszę nawet dotykać tego pliku."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230601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l-PL" dirty="0"/>
              <a:t>Tak wygląda struktura naszego rozwiązania po </a:t>
            </a:r>
            <a:r>
              <a:rPr lang="pl-PL" dirty="0" err="1"/>
              <a:t>refaktoryzacji</a:t>
            </a:r>
            <a:r>
              <a:rPr lang="pl-PL" dirty="0"/>
              <a:t>."</a:t>
            </a:r>
          </a:p>
          <a:p>
            <a:r>
              <a:rPr lang="pl-PL" dirty="0"/>
              <a:t>"Na górze mamy </a:t>
            </a:r>
            <a:r>
              <a:rPr lang="pl-PL" b="1" dirty="0"/>
              <a:t>Klienta</a:t>
            </a:r>
            <a:r>
              <a:rPr lang="pl-PL" dirty="0"/>
              <a:t> (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Main</a:t>
            </a:r>
            <a:r>
              <a:rPr lang="pl-PL" dirty="0"/>
              <a:t>, pomarańczowy), który komunikuje się </a:t>
            </a:r>
            <a:r>
              <a:rPr lang="pl-PL" b="1" dirty="0"/>
              <a:t>wyłącznie</a:t>
            </a:r>
            <a:r>
              <a:rPr lang="pl-PL" dirty="0"/>
              <a:t> z </a:t>
            </a:r>
            <a:r>
              <a:rPr lang="pl-PL" b="1" dirty="0"/>
              <a:t>Fasadą</a:t>
            </a:r>
            <a:r>
              <a:rPr lang="pl-PL" dirty="0"/>
              <a:t> (</a:t>
            </a:r>
            <a:r>
              <a:rPr lang="pl-PL" sz="1200" b="0" i="0" u="none" strike="noStrike" cap="none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JunimoHut</a:t>
            </a:r>
            <a:r>
              <a:rPr lang="pl-PL" dirty="0"/>
              <a:t>, zielona)."</a:t>
            </a:r>
          </a:p>
          <a:p>
            <a:r>
              <a:rPr lang="pl-PL" dirty="0"/>
              <a:t>"Fasada ukrywa przed klientem wszystkie skomplikowane </a:t>
            </a:r>
            <a:r>
              <a:rPr lang="pl-PL" b="1" dirty="0"/>
              <a:t>Podsystemy</a:t>
            </a:r>
            <a:r>
              <a:rPr lang="pl-PL" dirty="0"/>
              <a:t> (niebieskie): Zegar, Pogodę i Sklep."</a:t>
            </a:r>
          </a:p>
          <a:p>
            <a:r>
              <a:rPr lang="pl-PL" dirty="0"/>
              <a:t>"Zwróćcie uwagę na strzałki – Fasada </a:t>
            </a:r>
            <a:r>
              <a:rPr lang="pl-PL" i="1" dirty="0"/>
              <a:t>posiada</a:t>
            </a:r>
            <a:r>
              <a:rPr lang="pl-PL" dirty="0"/>
              <a:t> i </a:t>
            </a:r>
            <a:r>
              <a:rPr lang="pl-PL" i="1" dirty="0"/>
              <a:t>zarządza</a:t>
            </a:r>
            <a:r>
              <a:rPr lang="pl-PL" dirty="0"/>
              <a:t> tymi obiektami. Klient nie musi ich nawet znać."</a:t>
            </a:r>
          </a:p>
          <a:p>
            <a:endParaRPr lang="pl-PL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727908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FAULT">
  <p:cSld name="DEFAULT">
    <p:bg>
      <p:bgPr>
        <a:solidFill>
          <a:schemeClr val="lt1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38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7.wdp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6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microsoft.com/office/2007/relationships/hdphoto" Target="../media/hdphoto9.wdp"/><Relationship Id="rId4" Type="http://schemas.openxmlformats.org/officeDocument/2006/relationships/image" Target="../media/image41.png"/><Relationship Id="rId9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hyperlink" Target="https://www.geeksforgeeks.org/system-design/facade-design-pattern-introduction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rdewvalleywiki.com/" TargetMode="External"/><Relationship Id="rId5" Type="http://schemas.openxmlformats.org/officeDocument/2006/relationships/hyperlink" Target="https://refactoring.guru/design-patterns/facade" TargetMode="Externa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png"/><Relationship Id="rId7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slide" Target="slide3.xml"/><Relationship Id="rId11" Type="http://schemas.openxmlformats.org/officeDocument/2006/relationships/slide" Target="slide13.xml"/><Relationship Id="rId5" Type="http://schemas.openxmlformats.org/officeDocument/2006/relationships/image" Target="../media/image7.png"/><Relationship Id="rId10" Type="http://schemas.openxmlformats.org/officeDocument/2006/relationships/slide" Target="slide10.xml"/><Relationship Id="rId4" Type="http://schemas.openxmlformats.org/officeDocument/2006/relationships/image" Target="../media/image6.png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3.png"/><Relationship Id="rId11" Type="http://schemas.openxmlformats.org/officeDocument/2006/relationships/image" Target="../media/image25.png"/><Relationship Id="rId5" Type="http://schemas.openxmlformats.org/officeDocument/2006/relationships/image" Target="../media/image22.png"/><Relationship Id="rId10" Type="http://schemas.openxmlformats.org/officeDocument/2006/relationships/image" Target="../media/image19.png"/><Relationship Id="rId4" Type="http://schemas.openxmlformats.org/officeDocument/2006/relationships/image" Target="../media/image21.png"/><Relationship Id="rId9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7.png"/><Relationship Id="rId10" Type="http://schemas.microsoft.com/office/2007/relationships/hdphoto" Target="../media/hdphoto5.wdp"/><Relationship Id="rId4" Type="http://schemas.openxmlformats.org/officeDocument/2006/relationships/image" Target="../media/image27.jpg"/><Relationship Id="rId9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30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g394786bd9f7_0_0" descr=" "/>
          <p:cNvPicPr preferRelativeResize="0"/>
          <p:nvPr/>
        </p:nvPicPr>
        <p:blipFill rotWithShape="1">
          <a:blip r:embed="rId3">
            <a:alphaModFix amt="87000"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g394786bd9f7_0_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" name="Google Shape;20;g394786bd9f7_0_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2213" y="2273300"/>
            <a:ext cx="19382623" cy="914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Obraz 3" descr="Obraz zawierający tekst, Czcionka, typografia&#10;&#10;Zawartość wygenerowana przez AI może być niepoprawna.">
            <a:extLst>
              <a:ext uri="{FF2B5EF4-FFF2-40B4-BE49-F238E27FC236}">
                <a16:creationId xmlns:a16="http://schemas.microsoft.com/office/drawing/2014/main" id="{2DE39D30-E919-63CF-802A-B32CC18595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961" b="89974" l="2907" r="93205">
                        <a14:foregroundMark x1="65153" y1="57813" x2="65153" y2="57813"/>
                        <a14:foregroundMark x1="57013" y1="63477" x2="57013" y2="63477"/>
                        <a14:foregroundMark x1="56286" y1="59310" x2="56286" y2="59310"/>
                        <a14:foregroundMark x1="44041" y1="54753" x2="44041" y2="54753"/>
                        <a14:foregroundMark x1="38699" y1="53776" x2="38699" y2="53776"/>
                        <a14:foregroundMark x1="38045" y1="56250" x2="38045" y2="56250"/>
                        <a14:foregroundMark x1="38445" y1="52474" x2="38445" y2="52474"/>
                        <a14:foregroundMark x1="30487" y1="57747" x2="30487" y2="57747"/>
                        <a14:foregroundMark x1="18459" y1="54297" x2="18459" y2="54297"/>
                        <a14:foregroundMark x1="15298" y1="29818" x2="15298" y2="29818"/>
                        <a14:foregroundMark x1="17624" y1="14193" x2="17624" y2="14193"/>
                        <a14:foregroundMark x1="6722" y1="12956" x2="6722" y2="12956"/>
                        <a14:foregroundMark x1="2907" y1="19336" x2="2907" y2="19336"/>
                        <a14:foregroundMark x1="51417" y1="25000" x2="51417" y2="25000"/>
                        <a14:foregroundMark x1="68568" y1="24479" x2="68568" y2="24479"/>
                        <a14:foregroundMark x1="73547" y1="22005" x2="73547" y2="22005"/>
                        <a14:foregroundMark x1="85865" y1="25846" x2="85865" y2="25846"/>
                        <a14:foregroundMark x1="78198" y1="63281" x2="78198" y2="63281"/>
                        <a14:foregroundMark x1="30378" y1="33659" x2="30378" y2="33659"/>
                        <a14:foregroundMark x1="44222" y1="42513" x2="44222" y2="42513"/>
                        <a14:foregroundMark x1="93205" y1="23112" x2="93205" y2="23112"/>
                        <a14:foregroundMark x1="16679" y1="14193" x2="16679" y2="14193"/>
                        <a14:foregroundMark x1="24528" y1="18490" x2="24528" y2="18490"/>
                        <a14:foregroundMark x1="51563" y1="18555" x2="51563" y2="18555"/>
                        <a14:foregroundMark x1="77616" y1="18164" x2="77616" y2="18164"/>
                        <a14:backgroundMark x1="36882" y1="35352" x2="36882" y2="35352"/>
                        <a14:backgroundMark x1="31541" y1="39648" x2="31541" y2="39648"/>
                        <a14:backgroundMark x1="32631" y1="35417" x2="32631" y2="35417"/>
                        <a14:backgroundMark x1="43205" y1="28255" x2="43205" y2="28255"/>
                        <a14:backgroundMark x1="54033" y1="26367" x2="54033" y2="26367"/>
                        <a14:backgroundMark x1="86483" y1="30143" x2="86483" y2="30143"/>
                        <a14:backgroundMark x1="93932" y1="26367" x2="93932" y2="26367"/>
                        <a14:backgroundMark x1="84048" y1="61654" x2="84048" y2="61654"/>
                        <a14:backgroundMark x1="80233" y1="67188" x2="80233" y2="67188"/>
                        <a14:backgroundMark x1="55451" y1="67057" x2="55451" y2="67057"/>
                        <a14:backgroundMark x1="48583" y1="58984" x2="48583" y2="58984"/>
                        <a14:backgroundMark x1="30523" y1="66732" x2="30523" y2="66732"/>
                        <a14:backgroundMark x1="15988" y1="32096" x2="15988" y2="32096"/>
                        <a14:backgroundMark x1="7667" y1="28451" x2="7667" y2="28451"/>
                        <a14:backgroundMark x1="7813" y1="28385" x2="7813" y2="28385"/>
                        <a14:backgroundMark x1="7776" y1="28711" x2="7776" y2="28711"/>
                        <a14:backgroundMark x1="6105" y1="36393" x2="6105" y2="36393"/>
                        <a14:backgroundMark x1="7849" y1="28516" x2="7849" y2="2851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20721" y="2096977"/>
            <a:ext cx="17745605" cy="9904524"/>
          </a:xfrm>
          <a:prstGeom prst="rect">
            <a:avLst/>
          </a:prstGeom>
        </p:spPr>
      </p:pic>
      <p:pic>
        <p:nvPicPr>
          <p:cNvPr id="6" name="Obraz 5" descr="Obraz zawierający piksel">
            <a:extLst>
              <a:ext uri="{FF2B5EF4-FFF2-40B4-BE49-F238E27FC236}">
                <a16:creationId xmlns:a16="http://schemas.microsoft.com/office/drawing/2014/main" id="{42858E4A-7744-D440-C141-D47D4BEF9A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303" b="91284" l="6628" r="94070">
                        <a14:foregroundMark x1="6628" y1="63015" x2="6628" y2="63015"/>
                        <a14:foregroundMark x1="47558" y1="7420" x2="47558" y2="7420"/>
                        <a14:foregroundMark x1="47558" y1="7420" x2="47558" y2="7420"/>
                        <a14:foregroundMark x1="23837" y1="91284" x2="23837" y2="91284"/>
                        <a14:foregroundMark x1="76395" y1="90224" x2="76395" y2="90224"/>
                        <a14:foregroundMark x1="94070" y1="63722" x2="94070" y2="637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121381" y="9497218"/>
            <a:ext cx="3889917" cy="3840163"/>
          </a:xfrm>
          <a:prstGeom prst="rect">
            <a:avLst/>
          </a:prstGeom>
        </p:spPr>
      </p:pic>
      <p:sp>
        <p:nvSpPr>
          <p:cNvPr id="7" name="Google Shape;30;g394786bd9f7_0_10">
            <a:extLst>
              <a:ext uri="{FF2B5EF4-FFF2-40B4-BE49-F238E27FC236}">
                <a16:creationId xmlns:a16="http://schemas.microsoft.com/office/drawing/2014/main" id="{6237F959-8798-95F9-4220-C00B361334C5}"/>
              </a:ext>
            </a:extLst>
          </p:cNvPr>
          <p:cNvSpPr/>
          <p:nvPr/>
        </p:nvSpPr>
        <p:spPr>
          <a:xfrm>
            <a:off x="4993823" y="10357473"/>
            <a:ext cx="14399400" cy="2472300"/>
          </a:xfrm>
          <a:prstGeom prst="rect">
            <a:avLst/>
          </a:prstGeom>
          <a:noFill/>
          <a:ln w="3175"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3200"/>
              <a:buFont typeface="DotGothic16"/>
              <a:buNone/>
            </a:pPr>
            <a:r>
              <a:rPr lang="pl-PL" sz="19900" b="0" i="0" u="none" strike="noStrike" cap="none" dirty="0">
                <a:ln w="69850">
                  <a:noFill/>
                </a:ln>
                <a:solidFill>
                  <a:schemeClr val="bg1"/>
                </a:solidFill>
                <a:latin typeface="Jersey 15" pitchFamily="2" charset="0"/>
                <a:ea typeface="Calibri"/>
                <a:cs typeface="Calibri"/>
                <a:sym typeface="Calibri"/>
              </a:rPr>
              <a:t>Autor: Junimo</a:t>
            </a:r>
            <a:endParaRPr sz="19900" b="0" i="0" u="none" strike="noStrike" cap="none" dirty="0">
              <a:ln w="69850">
                <a:noFill/>
              </a:ln>
              <a:solidFill>
                <a:schemeClr val="bg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7728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Google Shape;28;g394786bd9f7_0_10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10276" y="381000"/>
            <a:ext cx="18371575" cy="12964160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g394786bd9f7_0_10"/>
          <p:cNvSpPr/>
          <p:nvPr/>
        </p:nvSpPr>
        <p:spPr>
          <a:xfrm>
            <a:off x="6930970" y="3570360"/>
            <a:ext cx="11274536" cy="21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12800"/>
              <a:buFont typeface="VT323"/>
              <a:buNone/>
            </a:pPr>
            <a:r>
              <a:rPr lang="pl-PL" sz="128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Uwaga na pułapkę!</a:t>
            </a:r>
            <a:endParaRPr sz="128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g394786bd9f7_0_10"/>
          <p:cNvSpPr/>
          <p:nvPr/>
        </p:nvSpPr>
        <p:spPr>
          <a:xfrm>
            <a:off x="5368538" y="5803900"/>
            <a:ext cx="14399400" cy="247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3200"/>
              <a:buFont typeface="DotGothic16"/>
              <a:buNone/>
            </a:pPr>
            <a:endParaRPr sz="3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g394786bd9f7_0_10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7877EA4-6636-7958-56C9-53915685A917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6930970" y="5803900"/>
            <a:ext cx="10216901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l-PL" alt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Złota Zasada: Fasada ma delegować zadania, a nie je wykonywać.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l-PL" alt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Błąd (God Object): Wrzucanie całej logiki biznesowej do klasy JunimoHut.</a:t>
            </a:r>
          </a:p>
          <a:p>
            <a:pPr marL="571500" marR="0" lvl="0" indent="-5715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</a:pPr>
            <a:r>
              <a:rPr lang="pl-PL" alt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Objawy Boskiego Obiektu:</a:t>
            </a:r>
          </a:p>
        </p:txBody>
      </p:sp>
      <p:sp>
        <p:nvSpPr>
          <p:cNvPr id="7" name="pole tekstowe 6">
            <a:extLst>
              <a:ext uri="{FF2B5EF4-FFF2-40B4-BE49-F238E27FC236}">
                <a16:creationId xmlns:a16="http://schemas.microsoft.com/office/drawing/2014/main" id="{ABD4F02C-9BC1-62AB-860C-8AE31562C82E}"/>
              </a:ext>
            </a:extLst>
          </p:cNvPr>
          <p:cNvSpPr txBox="1"/>
          <p:nvPr/>
        </p:nvSpPr>
        <p:spPr>
          <a:xfrm>
            <a:off x="7573664" y="8724900"/>
            <a:ext cx="10631842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lvl="4" indent="-5715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pl-PL" altLang="pl-PL" sz="34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Klasa ma tysiące linii kodu.</a:t>
            </a:r>
          </a:p>
          <a:p>
            <a:pPr marL="571500" lvl="3" indent="-5715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pl-PL" altLang="pl-PL" sz="34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Zmienia się przy każdej modyfikacji dowolnego podsystemu.</a:t>
            </a:r>
          </a:p>
          <a:p>
            <a:pPr marL="571500" lvl="3" indent="-571500" algn="just" eaLnBrk="0" fontAlgn="base" hangingPunct="0">
              <a:spcBef>
                <a:spcPct val="0"/>
              </a:spcBef>
              <a:spcAft>
                <a:spcPct val="0"/>
              </a:spcAft>
              <a:buClrTx/>
              <a:buFont typeface="Arial" panose="020B0604020202020204" pitchFamily="34" charset="0"/>
              <a:buChar char="•"/>
            </a:pPr>
            <a:r>
              <a:rPr lang="pl-PL" altLang="pl-PL" sz="34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Łamie zasadę pojedynczej odpowiedzialności (SRP).</a:t>
            </a:r>
          </a:p>
        </p:txBody>
      </p:sp>
      <p:pic>
        <p:nvPicPr>
          <p:cNvPr id="10" name="Obraz 9" descr="Obraz zawierający piksel, clipart, diagram, design">
            <a:extLst>
              <a:ext uri="{FF2B5EF4-FFF2-40B4-BE49-F238E27FC236}">
                <a16:creationId xmlns:a16="http://schemas.microsoft.com/office/drawing/2014/main" id="{F5620FF0-380D-F809-116F-FAD7F38D97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51930" y1="11604" x2="51930" y2="11604"/>
                        <a14:foregroundMark x1="34211" y1="13299" x2="34211" y2="13299"/>
                        <a14:foregroundMark x1="66140" y1="13690" x2="66140" y2="13690"/>
                        <a14:foregroundMark x1="62982" y1="37940" x2="62982" y2="37940"/>
                        <a14:foregroundMark x1="36491" y1="38201" x2="36491" y2="3820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586674" y="7686721"/>
            <a:ext cx="9515955" cy="12804802"/>
          </a:xfrm>
          <a:prstGeom prst="rect">
            <a:avLst/>
          </a:prstGeom>
        </p:spPr>
      </p:pic>
      <p:pic>
        <p:nvPicPr>
          <p:cNvPr id="11" name="Obraz 10" descr="Obraz zawierający Grafika, design&#10;&#10;Zawartość wygenerowana przez AI może być niepoprawna.">
            <a:extLst>
              <a:ext uri="{FF2B5EF4-FFF2-40B4-BE49-F238E27FC236}">
                <a16:creationId xmlns:a16="http://schemas.microsoft.com/office/drawing/2014/main" id="{70B6845A-6A8C-8FB6-5B14-07D3FB71EB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710303" y="4910903"/>
            <a:ext cx="3894194" cy="3894194"/>
          </a:xfrm>
          <a:prstGeom prst="rect">
            <a:avLst/>
          </a:prstGeom>
        </p:spPr>
      </p:pic>
      <p:pic>
        <p:nvPicPr>
          <p:cNvPr id="12" name="Obraz 11" descr="Obraz zawierający zrzut ekranu, design&#10;&#10;Zawartość wygenerowana przez AI może być niepoprawna.">
            <a:extLst>
              <a:ext uri="{FF2B5EF4-FFF2-40B4-BE49-F238E27FC236}">
                <a16:creationId xmlns:a16="http://schemas.microsoft.com/office/drawing/2014/main" id="{575ECC18-0091-8F54-3DE9-76552C007D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83784" y="5394032"/>
            <a:ext cx="1157378" cy="21851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g394786bd9f7_0_97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6127" y="419100"/>
            <a:ext cx="22583423" cy="1299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g394786bd9f7_0_97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394786bd9f7_0_97"/>
          <p:cNvSpPr/>
          <p:nvPr/>
        </p:nvSpPr>
        <p:spPr>
          <a:xfrm>
            <a:off x="14073359" y="5245100"/>
            <a:ext cx="6782700" cy="30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Obraz 2" descr="Obraz zawierający tekst, zrzut ekranu, oprogramowanie, Oprogramowanie multimedialne&#10;&#10;Zawartość wygenerowana przez AI może być niepoprawna.">
            <a:extLst>
              <a:ext uri="{FF2B5EF4-FFF2-40B4-BE49-F238E27FC236}">
                <a16:creationId xmlns:a16="http://schemas.microsoft.com/office/drawing/2014/main" id="{689336FE-6711-C1F9-D469-FA6CBD5657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33002" y="2927469"/>
            <a:ext cx="10578928" cy="5111531"/>
          </a:xfrm>
          <a:prstGeom prst="rect">
            <a:avLst/>
          </a:prstGeom>
        </p:spPr>
      </p:pic>
      <p:pic>
        <p:nvPicPr>
          <p:cNvPr id="5" name="Obraz 4" descr="Obraz zawierający tekst, zrzut ekranu, Czcionka, oprogramowanie&#10;&#10;Zawartość wygenerowana przez AI może być niepoprawna.">
            <a:extLst>
              <a:ext uri="{FF2B5EF4-FFF2-40B4-BE49-F238E27FC236}">
                <a16:creationId xmlns:a16="http://schemas.microsoft.com/office/drawing/2014/main" id="{07584D0E-9EF0-DA45-E641-9BEF9C046B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75245" y="2832099"/>
            <a:ext cx="10578928" cy="5618389"/>
          </a:xfrm>
          <a:prstGeom prst="rect">
            <a:avLst/>
          </a:prstGeom>
        </p:spPr>
      </p:pic>
      <p:sp>
        <p:nvSpPr>
          <p:cNvPr id="7" name="pole tekstowe 6">
            <a:extLst>
              <a:ext uri="{FF2B5EF4-FFF2-40B4-BE49-F238E27FC236}">
                <a16:creationId xmlns:a16="http://schemas.microsoft.com/office/drawing/2014/main" id="{49D172E0-5285-8987-AC74-084F740754D1}"/>
              </a:ext>
            </a:extLst>
          </p:cNvPr>
          <p:cNvSpPr txBox="1"/>
          <p:nvPr/>
        </p:nvSpPr>
        <p:spPr>
          <a:xfrm>
            <a:off x="3902175" y="2324269"/>
            <a:ext cx="604058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60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ŹLE (Boski Obiekt)</a:t>
            </a:r>
          </a:p>
        </p:txBody>
      </p:sp>
      <p:sp>
        <p:nvSpPr>
          <p:cNvPr id="8" name="pole tekstowe 7">
            <a:extLst>
              <a:ext uri="{FF2B5EF4-FFF2-40B4-BE49-F238E27FC236}">
                <a16:creationId xmlns:a16="http://schemas.microsoft.com/office/drawing/2014/main" id="{9E5B142E-37AD-3534-1852-9102D1E9A33F}"/>
              </a:ext>
            </a:extLst>
          </p:cNvPr>
          <p:cNvSpPr txBox="1"/>
          <p:nvPr/>
        </p:nvSpPr>
        <p:spPr>
          <a:xfrm>
            <a:off x="13360827" y="2324268"/>
            <a:ext cx="820776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l-PL" sz="60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DOBRZE (Prawdziwa Fasada)</a:t>
            </a:r>
          </a:p>
        </p:txBody>
      </p:sp>
      <p:pic>
        <p:nvPicPr>
          <p:cNvPr id="10" name="Obraz 9" descr="Obraz zawierający tekst, kreskówka, zrzut ekranu">
            <a:extLst>
              <a:ext uri="{FF2B5EF4-FFF2-40B4-BE49-F238E27FC236}">
                <a16:creationId xmlns:a16="http://schemas.microsoft.com/office/drawing/2014/main" id="{0B6E27D1-8E76-2EF4-4F62-D5DD37E676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839" b="90161" l="9961" r="89941">
                        <a14:foregroundMark x1="36523" y1="18247" x2="36523" y2="18247"/>
                        <a14:foregroundMark x1="36035" y1="17531" x2="36035" y2="17531"/>
                        <a14:foregroundMark x1="36719" y1="18962" x2="36719" y2="18962"/>
                        <a14:foregroundMark x1="43848" y1="20215" x2="43848" y2="20215"/>
                        <a14:foregroundMark x1="48633" y1="20751" x2="48633" y2="20751"/>
                        <a14:foregroundMark x1="48047" y1="21646" x2="48047" y2="21646"/>
                        <a14:foregroundMark x1="48145" y1="20572" x2="48145" y2="20572"/>
                        <a14:foregroundMark x1="20215" y1="74061" x2="20215" y2="74061"/>
                        <a14:foregroundMark x1="50879" y1="90161" x2="50879" y2="90161"/>
                        <a14:foregroundMark x1="20703" y1="77996" x2="20703" y2="77996"/>
                        <a14:foregroundMark x1="43750" y1="20215" x2="43750" y2="20215"/>
                        <a14:foregroundMark x1="19629" y1="73524" x2="19629" y2="73524"/>
                        <a14:foregroundMark x1="80664" y1="69589" x2="80664" y2="69589"/>
                        <a14:foregroundMark x1="81836" y1="77996" x2="81836" y2="77996"/>
                        <a14:foregroundMark x1="79883" y1="66190" x2="79883" y2="66190"/>
                        <a14:foregroundMark x1="62207" y1="13059" x2="62207" y2="13059"/>
                        <a14:foregroundMark x1="63477" y1="15564" x2="63477" y2="15564"/>
                        <a14:foregroundMark x1="64746" y1="18247" x2="64746" y2="18247"/>
                        <a14:foregroundMark x1="65430" y1="20215" x2="65430" y2="20215"/>
                        <a14:foregroundMark x1="66113" y1="20930" x2="66113" y2="20930"/>
                        <a14:foregroundMark x1="80566" y1="66905" x2="80566" y2="66905"/>
                        <a14:foregroundMark x1="81152" y1="66190" x2="81152" y2="66190"/>
                        <a14:backgroundMark x1="45898" y1="21288" x2="45898" y2="21288"/>
                        <a14:backgroundMark x1="45996" y1="25045" x2="45996" y2="25045"/>
                        <a14:backgroundMark x1="40527" y1="22540" x2="40527" y2="22540"/>
                        <a14:backgroundMark x1="78125" y1="67263" x2="78125" y2="67263"/>
                        <a14:backgroundMark x1="77441" y1="70125" x2="77441" y2="70125"/>
                        <a14:backgroundMark x1="38477" y1="22182" x2="38477" y2="22182"/>
                        <a14:backgroundMark x1="66211" y1="24508" x2="66211" y2="24508"/>
                        <a14:backgroundMark x1="66016" y1="25939" x2="66016" y2="25939"/>
                        <a14:backgroundMark x1="48047" y1="20572" x2="48047" y2="20572"/>
                        <a14:backgroundMark x1="48730" y1="20394" x2="48730" y2="203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93912" y="7026147"/>
            <a:ext cx="9753600" cy="5324475"/>
          </a:xfrm>
          <a:prstGeom prst="rect">
            <a:avLst/>
          </a:prstGeom>
        </p:spPr>
      </p:pic>
      <p:pic>
        <p:nvPicPr>
          <p:cNvPr id="12" name="Obraz 11" descr="Obraz zawierający kreskówka, dom, zegar">
            <a:extLst>
              <a:ext uri="{FF2B5EF4-FFF2-40B4-BE49-F238E27FC236}">
                <a16:creationId xmlns:a16="http://schemas.microsoft.com/office/drawing/2014/main" id="{CA84F4E9-192F-B60C-8061-1379AC0AC59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935" b="89879" l="8619" r="93448">
                        <a14:foregroundMark x1="8619" y1="70103" x2="8619" y2="70103"/>
                        <a14:foregroundMark x1="9022" y1="69216" x2="9022" y2="69216"/>
                        <a14:foregroundMark x1="90121" y1="68563" x2="90121" y2="68563"/>
                        <a14:foregroundMark x1="92692" y1="69869" x2="92692" y2="69869"/>
                        <a14:foregroundMark x1="91935" y1="68890" x2="91935" y2="68890"/>
                        <a14:foregroundMark x1="91935" y1="70289" x2="91935" y2="70289"/>
                        <a14:foregroundMark x1="93448" y1="69729" x2="93448" y2="69729"/>
                        <a14:foregroundMark x1="70010" y1="35261" x2="70010" y2="35261"/>
                        <a14:foregroundMark x1="34627" y1="79851" x2="34627" y2="79851"/>
                        <a14:foregroundMark x1="33266" y1="79524" x2="33266" y2="79524"/>
                        <a14:foregroundMark x1="35181" y1="78591" x2="35181" y2="78591"/>
                        <a14:foregroundMark x1="36190" y1="78265" x2="36190" y2="78265"/>
                        <a14:foregroundMark x1="35635" y1="78078" x2="35635" y2="78078"/>
                        <a14:foregroundMark x1="36996" y1="77799" x2="36996" y2="77799"/>
                        <a14:foregroundMark x1="36643" y1="77799" x2="36643" y2="77799"/>
                        <a14:backgroundMark x1="16734" y1="65625" x2="16734" y2="65625"/>
                        <a14:backgroundMark x1="24647" y1="72341" x2="24647" y2="72341"/>
                        <a14:backgroundMark x1="23438" y1="72575" x2="23438" y2="72575"/>
                        <a14:backgroundMark x1="19960" y1="74021" x2="19960" y2="74021"/>
                        <a14:backgroundMark x1="11794" y1="73881" x2="11794" y2="73881"/>
                        <a14:backgroundMark x1="15776" y1="66511" x2="15776" y2="66511"/>
                        <a14:backgroundMark x1="10383" y1="68190" x2="10383" y2="68190"/>
                        <a14:backgroundMark x1="36643" y1="76539" x2="36643" y2="76539"/>
                        <a14:backgroundMark x1="34375" y1="81576" x2="34375" y2="81576"/>
                        <a14:backgroundMark x1="34980" y1="81903" x2="34980" y2="81903"/>
                        <a14:backgroundMark x1="35585" y1="81903" x2="35585" y2="81903"/>
                        <a14:backgroundMark x1="41532" y1="84935" x2="41532" y2="84935"/>
                        <a14:backgroundMark x1="52772" y1="87873" x2="52772" y2="87873"/>
                        <a14:backgroundMark x1="46825" y1="86567" x2="46825" y2="86567"/>
                        <a14:backgroundMark x1="58165" y1="86287" x2="58165" y2="86287"/>
                        <a14:backgroundMark x1="60131" y1="85075" x2="60131" y2="85075"/>
                        <a14:backgroundMark x1="34677" y1="78125" x2="34677" y2="78125"/>
                        <a14:backgroundMark x1="35988" y1="77612" x2="35988" y2="77612"/>
                        <a14:backgroundMark x1="44960" y1="26866" x2="44960" y2="2686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073359" y="6449992"/>
            <a:ext cx="5993441" cy="647678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g394786bd9f7_0_109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g394786bd9f7_0_109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6" name="Google Shape;136;g394786bd9f7_0_109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5562" y="419100"/>
            <a:ext cx="21808626" cy="128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g394786bd9f7_0_109"/>
          <p:cNvSpPr/>
          <p:nvPr/>
        </p:nvSpPr>
        <p:spPr>
          <a:xfrm>
            <a:off x="7540509" y="2933700"/>
            <a:ext cx="9318600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r>
              <a:rPr lang="pl-PL" sz="8000" b="0" i="0" u="none" strike="noStrike" cap="none" dirty="0">
                <a:solidFill>
                  <a:srgbClr val="541307"/>
                </a:solidFill>
                <a:latin typeface="Jersey 15" pitchFamily="2" charset="0"/>
                <a:ea typeface="VT323"/>
                <a:cs typeface="VT323"/>
                <a:sym typeface="VT323"/>
              </a:rPr>
              <a:t>Źródła</a:t>
            </a:r>
            <a:endParaRPr lang="en-US" sz="80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g394786bd9f7_0_109"/>
          <p:cNvSpPr/>
          <p:nvPr/>
        </p:nvSpPr>
        <p:spPr>
          <a:xfrm>
            <a:off x="7214502" y="5194300"/>
            <a:ext cx="10093500" cy="346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857250" lvl="1" indent="-514350">
              <a:buClr>
                <a:srgbClr val="541307"/>
              </a:buClr>
              <a:buSzPts val="3200"/>
              <a:buAutoNum type="arabicPeriod"/>
            </a:pPr>
            <a:r>
              <a:rPr 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Calibri"/>
              </a:rPr>
              <a:t>Refactoring Guru: </a:t>
            </a:r>
            <a:r>
              <a:rPr lang="pl-PL" sz="3600" dirty="0">
                <a:solidFill>
                  <a:schemeClr val="accent1">
                    <a:lumMod val="75000"/>
                  </a:schemeClr>
                </a:solidFill>
                <a:latin typeface="Jersey 15" pitchFamily="2" charset="0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https://refactoring.guru/design-patterns/facade</a:t>
            </a:r>
            <a:endParaRPr lang="pl-PL" sz="3600" dirty="0">
              <a:solidFill>
                <a:schemeClr val="accent1">
                  <a:lumMod val="75000"/>
                </a:schemeClr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  <a:p>
            <a:pPr marL="857250" lvl="1" indent="-514350">
              <a:buClr>
                <a:srgbClr val="541307"/>
              </a:buClr>
              <a:buSzPts val="3200"/>
              <a:buAutoNum type="arabicPeriod"/>
            </a:pPr>
            <a:r>
              <a:rPr 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Calibri"/>
              </a:rPr>
              <a:t>Stardew Valley Wiki: </a:t>
            </a:r>
            <a:r>
              <a:rPr lang="pl-PL" sz="3600" dirty="0">
                <a:solidFill>
                  <a:schemeClr val="accent1">
                    <a:lumMod val="75000"/>
                  </a:schemeClr>
                </a:solidFill>
                <a:latin typeface="Jersey 15" pitchFamily="2" charset="0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https://stardewvalleywiki.com</a:t>
            </a:r>
            <a:endParaRPr lang="pl-PL" sz="3600" dirty="0">
              <a:solidFill>
                <a:schemeClr val="accent1">
                  <a:lumMod val="75000"/>
                </a:schemeClr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  <a:p>
            <a:pPr marL="857250" lvl="1" indent="-514350">
              <a:buClr>
                <a:srgbClr val="541307"/>
              </a:buClr>
              <a:buSzPts val="3200"/>
              <a:buAutoNum type="arabicPeriod"/>
            </a:pPr>
            <a:r>
              <a:rPr 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Calibri"/>
              </a:rPr>
              <a:t>GeeksForGeeks: </a:t>
            </a:r>
            <a:r>
              <a:rPr lang="pl-PL" sz="3600" dirty="0">
                <a:solidFill>
                  <a:schemeClr val="accent1">
                    <a:lumMod val="75000"/>
                  </a:schemeClr>
                </a:solidFill>
                <a:latin typeface="Jersey 15" pitchFamily="2" charset="0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https://www.geeksforgeeks.org/system-design/facade-design-pattern-introduction/</a:t>
            </a:r>
            <a:endParaRPr lang="pl-PL" sz="3600" dirty="0">
              <a:solidFill>
                <a:schemeClr val="accent1">
                  <a:lumMod val="75000"/>
                </a:schemeClr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  <a:p>
            <a:pPr marL="857250" lvl="1" indent="-514350">
              <a:buClr>
                <a:srgbClr val="541307"/>
              </a:buClr>
              <a:buSzPts val="3200"/>
              <a:buAutoNum type="arabicPeriod"/>
            </a:pPr>
            <a:r>
              <a:rPr 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Calibri"/>
              </a:rPr>
              <a:t>Zdjęcia zostały wygenerowane za pomocą Gemini</a:t>
            </a:r>
            <a:endParaRPr sz="3600" dirty="0">
              <a:solidFill>
                <a:srgbClr val="541307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3048" y="0"/>
            <a:ext cx="24381078" cy="13716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6" name="Obraz 5">
            <a:extLst>
              <a:ext uri="{FF2B5EF4-FFF2-40B4-BE49-F238E27FC236}">
                <a16:creationId xmlns:a16="http://schemas.microsoft.com/office/drawing/2014/main" id="{B6758046-F45A-150C-B082-D3F23E64A29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32" r="332"/>
          <a:stretch/>
        </p:blipFill>
        <p:spPr>
          <a:xfrm>
            <a:off x="-1073441" y="-602343"/>
            <a:ext cx="26534056" cy="149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00791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g394786bd9f7_0_2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g394786bd9f7_0_21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ersey 15" pitchFamily="2" charset="0"/>
            </a:endParaRPr>
          </a:p>
        </p:txBody>
      </p:sp>
      <p:pic>
        <p:nvPicPr>
          <p:cNvPr id="42" name="Google Shape;42;g394786bd9f7_0_21" descr=" 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4791" y="622300"/>
            <a:ext cx="16543605" cy="1247582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g394786bd9f7_0_21"/>
          <p:cNvSpPr/>
          <p:nvPr/>
        </p:nvSpPr>
        <p:spPr>
          <a:xfrm>
            <a:off x="8855103" y="808300"/>
            <a:ext cx="5990633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r>
              <a:rPr lang="pl-PL" sz="6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Spis Treści</a:t>
            </a:r>
            <a:endParaRPr sz="66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g394786bd9f7_0_21"/>
          <p:cNvSpPr/>
          <p:nvPr/>
        </p:nvSpPr>
        <p:spPr>
          <a:xfrm>
            <a:off x="5626802" y="2781300"/>
            <a:ext cx="8914697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6400"/>
              <a:buFont typeface="VT323"/>
              <a:buNone/>
            </a:pPr>
            <a:r>
              <a:rPr lang="pl-PL" sz="64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Symulator sadzenia rzepy</a:t>
            </a:r>
            <a:endParaRPr sz="6400" dirty="0">
              <a:solidFill>
                <a:srgbClr val="541307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g394786bd9f7_0_21"/>
          <p:cNvSpPr/>
          <p:nvPr/>
        </p:nvSpPr>
        <p:spPr>
          <a:xfrm>
            <a:off x="5626803" y="4483100"/>
            <a:ext cx="93906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6400"/>
              <a:buFont typeface="VT323"/>
              <a:buNone/>
            </a:pPr>
            <a:r>
              <a:rPr lang="pl-PL" sz="64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Czym jest fasada?</a:t>
            </a:r>
            <a:endParaRPr sz="6400" dirty="0">
              <a:solidFill>
                <a:srgbClr val="541307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g394786bd9f7_0_21"/>
          <p:cNvSpPr/>
          <p:nvPr/>
        </p:nvSpPr>
        <p:spPr>
          <a:xfrm>
            <a:off x="5626803" y="6184900"/>
            <a:ext cx="74346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6400"/>
              <a:buFont typeface="VT323"/>
              <a:buNone/>
            </a:pPr>
            <a:r>
              <a:rPr lang="pl-PL" sz="6400" b="0" i="0" u="none" strike="noStrike" cap="none" dirty="0">
                <a:solidFill>
                  <a:srgbClr val="541307"/>
                </a:solidFill>
                <a:latin typeface="Jersey 15" pitchFamily="2" charset="0"/>
                <a:ea typeface="VT323"/>
                <a:cs typeface="VT323"/>
                <a:sym typeface="VT323"/>
              </a:rPr>
              <a:t>Po co ta fasada?</a:t>
            </a:r>
            <a:endParaRPr sz="64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g394786bd9f7_0_21"/>
          <p:cNvSpPr/>
          <p:nvPr/>
        </p:nvSpPr>
        <p:spPr>
          <a:xfrm>
            <a:off x="5626803" y="7886700"/>
            <a:ext cx="61392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6400"/>
              <a:buFont typeface="VT323"/>
              <a:buNone/>
            </a:pPr>
            <a:r>
              <a:rPr lang="pl-PL" sz="6400" b="0" i="0" u="none" strike="noStrike" cap="none" dirty="0">
                <a:solidFill>
                  <a:srgbClr val="541307"/>
                </a:solidFill>
                <a:latin typeface="Jersey 15" pitchFamily="2" charset="0"/>
                <a:ea typeface="VT323"/>
                <a:cs typeface="VT323"/>
                <a:sym typeface="VT323"/>
              </a:rPr>
              <a:t>Diagram UML</a:t>
            </a:r>
            <a:endParaRPr sz="64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g394786bd9f7_0_21"/>
          <p:cNvSpPr/>
          <p:nvPr/>
        </p:nvSpPr>
        <p:spPr>
          <a:xfrm>
            <a:off x="5626803" y="9588500"/>
            <a:ext cx="61392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6400"/>
              <a:buFont typeface="VT323"/>
              <a:buNone/>
            </a:pPr>
            <a:r>
              <a:rPr lang="pl-PL" sz="6400" dirty="0">
                <a:solidFill>
                  <a:srgbClr val="541307"/>
                </a:solidFill>
                <a:latin typeface="Jersey 15" pitchFamily="2" charset="0"/>
                <a:ea typeface="VT323"/>
                <a:cs typeface="VT323"/>
                <a:sym typeface="VT323"/>
              </a:rPr>
              <a:t>B</a:t>
            </a:r>
            <a:r>
              <a:rPr lang="pl-PL" sz="6400" b="0" i="0" u="none" strike="noStrike" cap="none" dirty="0">
                <a:solidFill>
                  <a:srgbClr val="541307"/>
                </a:solidFill>
                <a:latin typeface="Jersey 15" pitchFamily="2" charset="0"/>
                <a:ea typeface="VT323"/>
                <a:cs typeface="VT323"/>
                <a:sym typeface="VT323"/>
              </a:rPr>
              <a:t>oski obiekt</a:t>
            </a:r>
            <a:endParaRPr sz="64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g394786bd9f7_0_21"/>
          <p:cNvSpPr/>
          <p:nvPr/>
        </p:nvSpPr>
        <p:spPr>
          <a:xfrm>
            <a:off x="5626803" y="11290300"/>
            <a:ext cx="6456600" cy="10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6400"/>
              <a:buFont typeface="VT323"/>
              <a:buNone/>
            </a:pPr>
            <a:r>
              <a:rPr lang="pl-PL" sz="64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Źródła</a:t>
            </a:r>
            <a:endParaRPr sz="64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50" name="Google Shape;50;g394786bd9f7_0_21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109038" y="8534400"/>
            <a:ext cx="4890111" cy="48895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Prostokąt: zaokrąglone rogi 1">
            <a:hlinkClick r:id="rId6" action="ppaction://hlinksldjump"/>
            <a:extLst>
              <a:ext uri="{FF2B5EF4-FFF2-40B4-BE49-F238E27FC236}">
                <a16:creationId xmlns:a16="http://schemas.microsoft.com/office/drawing/2014/main" id="{D8E5DE5A-6483-2121-D2EF-DBC21C55FCE4}"/>
              </a:ext>
            </a:extLst>
          </p:cNvPr>
          <p:cNvSpPr/>
          <p:nvPr/>
        </p:nvSpPr>
        <p:spPr>
          <a:xfrm>
            <a:off x="4528457" y="2598057"/>
            <a:ext cx="14761029" cy="1266843"/>
          </a:xfrm>
          <a:prstGeom prst="roundRect">
            <a:avLst/>
          </a:prstGeom>
          <a:solidFill>
            <a:srgbClr val="7FF9E5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Prostokąt: zaokrąglone rogi 2">
            <a:hlinkClick r:id="rId7" action="ppaction://hlinksldjump"/>
            <a:extLst>
              <a:ext uri="{FF2B5EF4-FFF2-40B4-BE49-F238E27FC236}">
                <a16:creationId xmlns:a16="http://schemas.microsoft.com/office/drawing/2014/main" id="{2F7CA8BE-10F9-0D2A-9E49-08AA61336C26}"/>
              </a:ext>
            </a:extLst>
          </p:cNvPr>
          <p:cNvSpPr/>
          <p:nvPr/>
        </p:nvSpPr>
        <p:spPr>
          <a:xfrm>
            <a:off x="4528457" y="4299857"/>
            <a:ext cx="14761029" cy="1266843"/>
          </a:xfrm>
          <a:prstGeom prst="roundRect">
            <a:avLst/>
          </a:prstGeom>
          <a:solidFill>
            <a:srgbClr val="7FF9E5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4" name="Prostokąt: zaokrąglone rogi 3">
            <a:hlinkClick r:id="rId8" action="ppaction://hlinksldjump"/>
            <a:extLst>
              <a:ext uri="{FF2B5EF4-FFF2-40B4-BE49-F238E27FC236}">
                <a16:creationId xmlns:a16="http://schemas.microsoft.com/office/drawing/2014/main" id="{E1A6D764-51AC-EC6C-8164-927219625B28}"/>
              </a:ext>
            </a:extLst>
          </p:cNvPr>
          <p:cNvSpPr/>
          <p:nvPr/>
        </p:nvSpPr>
        <p:spPr>
          <a:xfrm>
            <a:off x="4528457" y="6001657"/>
            <a:ext cx="14761029" cy="1266843"/>
          </a:xfrm>
          <a:prstGeom prst="roundRect">
            <a:avLst/>
          </a:prstGeom>
          <a:solidFill>
            <a:srgbClr val="7FF9E5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5" name="Prostokąt: zaokrąglone rogi 4">
            <a:hlinkClick r:id="rId9" action="ppaction://hlinksldjump"/>
            <a:extLst>
              <a:ext uri="{FF2B5EF4-FFF2-40B4-BE49-F238E27FC236}">
                <a16:creationId xmlns:a16="http://schemas.microsoft.com/office/drawing/2014/main" id="{BDE82CA8-D459-31F3-D245-1786DFC12B51}"/>
              </a:ext>
            </a:extLst>
          </p:cNvPr>
          <p:cNvSpPr/>
          <p:nvPr/>
        </p:nvSpPr>
        <p:spPr>
          <a:xfrm>
            <a:off x="4528457" y="7688707"/>
            <a:ext cx="14761029" cy="1266843"/>
          </a:xfrm>
          <a:prstGeom prst="roundRect">
            <a:avLst/>
          </a:prstGeom>
          <a:solidFill>
            <a:srgbClr val="7FF9E5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Prostokąt: zaokrąglone rogi 5">
            <a:hlinkClick r:id="rId10" action="ppaction://hlinksldjump"/>
            <a:extLst>
              <a:ext uri="{FF2B5EF4-FFF2-40B4-BE49-F238E27FC236}">
                <a16:creationId xmlns:a16="http://schemas.microsoft.com/office/drawing/2014/main" id="{F18246E5-868E-5F3D-EC64-6E0AA19A52F1}"/>
              </a:ext>
            </a:extLst>
          </p:cNvPr>
          <p:cNvSpPr/>
          <p:nvPr/>
        </p:nvSpPr>
        <p:spPr>
          <a:xfrm>
            <a:off x="4528458" y="9390507"/>
            <a:ext cx="14761028" cy="1266843"/>
          </a:xfrm>
          <a:prstGeom prst="roundRect">
            <a:avLst/>
          </a:prstGeom>
          <a:solidFill>
            <a:srgbClr val="7FF9E5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Prostokąt: zaokrąglone rogi 6">
            <a:hlinkClick r:id="rId11" action="ppaction://hlinksldjump"/>
            <a:extLst>
              <a:ext uri="{FF2B5EF4-FFF2-40B4-BE49-F238E27FC236}">
                <a16:creationId xmlns:a16="http://schemas.microsoft.com/office/drawing/2014/main" id="{B025EACC-913F-7F6D-15D1-D1AEA9916053}"/>
              </a:ext>
            </a:extLst>
          </p:cNvPr>
          <p:cNvSpPr/>
          <p:nvPr/>
        </p:nvSpPr>
        <p:spPr>
          <a:xfrm>
            <a:off x="4528457" y="11092307"/>
            <a:ext cx="14761029" cy="1266843"/>
          </a:xfrm>
          <a:prstGeom prst="roundRect">
            <a:avLst/>
          </a:prstGeom>
          <a:solidFill>
            <a:srgbClr val="7FF9E5">
              <a:alpha val="117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g394786bd9f7_0_21" descr=" 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394786bd9f7_0_37"/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ersey 15" pitchFamily="2" charset="0"/>
            </a:endParaRPr>
          </a:p>
        </p:txBody>
      </p:sp>
      <p:pic>
        <p:nvPicPr>
          <p:cNvPr id="59" name="Google Shape;59;g394786bd9f7_0_37" descr=" 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7698" y="317500"/>
            <a:ext cx="21201230" cy="1308523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394786bd9f7_0_37"/>
          <p:cNvSpPr/>
          <p:nvPr/>
        </p:nvSpPr>
        <p:spPr>
          <a:xfrm>
            <a:off x="2959470" y="1816100"/>
            <a:ext cx="16217456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r>
              <a:rPr lang="pl-PL" sz="8000" b="0" i="0" u="none" strike="noStrike" cap="none" dirty="0">
                <a:solidFill>
                  <a:srgbClr val="541307"/>
                </a:solidFill>
                <a:latin typeface="Jersey 15" pitchFamily="2" charset="0"/>
                <a:ea typeface="VT323"/>
                <a:cs typeface="VT323"/>
                <a:sym typeface="VT323"/>
              </a:rPr>
              <a:t>Stardew Valley, czyli o sadzeniu rzepy</a:t>
            </a:r>
            <a:endParaRPr sz="80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g394786bd9f7_0_37"/>
          <p:cNvSpPr/>
          <p:nvPr/>
        </p:nvSpPr>
        <p:spPr>
          <a:xfrm>
            <a:off x="2959470" y="3810000"/>
            <a:ext cx="8861400" cy="6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3200"/>
              <a:buFont typeface="DotGothic16"/>
              <a:buNone/>
            </a:pPr>
            <a:endParaRPr sz="32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63" name="Google Shape;63;g394786bd9f7_0_37" descr=" 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9687461" y="88900"/>
            <a:ext cx="4189052" cy="4188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g394786bd9f7_0_37" descr=" 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517890" y="10071759"/>
            <a:ext cx="4211122" cy="39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FF49DD2-35ED-98BC-03E8-7DF1CBA97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6314" y="3344400"/>
            <a:ext cx="9651999" cy="79714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sz="3200" b="1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Stardew Valley to gra z gatunku symulatora życia na farmie.</a:t>
            </a:r>
            <a:r>
              <a:rPr lang="pl-PL" altLang="pl-PL" sz="3200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 Po odziedziczeniu starej farmy po dziadku, uzbrojony w proste narzędzia i kilka monet porzucasz pracę w korporacji by rozpocząć nowe życie na farmie. Czy nauczysz się żyć w zgodzie z naturą i przywrócisz farmie dawną świetność?</a:t>
            </a: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sz="3200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Stardew Valley to ciekawy ekosystem obiektów, które muszą ze sobą współpracować w czasie rzeczywistym.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l-PL" altLang="pl-PL" sz="3200" dirty="0">
              <a:solidFill>
                <a:srgbClr val="541307"/>
              </a:solidFill>
              <a:latin typeface="Jersey 15" pitchFamily="2" charset="0"/>
              <a:ea typeface="DotGothic16"/>
            </a:endParaRP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l-PL" altLang="pl-PL" sz="3200" b="1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Wielowarstwowość: </a:t>
            </a:r>
            <a:r>
              <a:rPr lang="pl-PL" altLang="pl-PL" sz="3200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Gra zarządza cyklem dnia i nocy, wzrostem roślin, systemem pogodowym, NPC-</a:t>
            </a:r>
            <a:r>
              <a:rPr lang="pl-PL" altLang="pl-PL" sz="3200" dirty="0" err="1">
                <a:solidFill>
                  <a:srgbClr val="541307"/>
                </a:solidFill>
                <a:latin typeface="Jersey 15" pitchFamily="2" charset="0"/>
                <a:ea typeface="DotGothic16"/>
              </a:rPr>
              <a:t>ami</a:t>
            </a:r>
            <a:r>
              <a:rPr lang="pl-PL" altLang="pl-PL" sz="3200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l-PL" altLang="pl-PL" sz="3200" b="1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Klient</a:t>
            </a:r>
            <a:r>
              <a:rPr lang="pl-PL" altLang="pl-PL" sz="3200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 </a:t>
            </a:r>
            <a:r>
              <a:rPr lang="pl-PL" altLang="pl-PL" sz="3200" b="1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(Gracz)</a:t>
            </a:r>
            <a:r>
              <a:rPr lang="pl-PL" altLang="pl-PL" sz="3200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: Wchodząc do gry, stajesz się "Klientem", który próbuje okiełznać te wszystkie podsystemy, by osiągnąć cel (zarobić pieniądze/rozbudować farmę).</a:t>
            </a:r>
          </a:p>
          <a:p>
            <a:pPr marL="457200" marR="0" lvl="0" indent="-45720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l-PL" altLang="pl-PL" sz="3200" b="1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Wyzwanie</a:t>
            </a:r>
            <a:r>
              <a:rPr lang="pl-PL" altLang="pl-PL" sz="3200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: Bez odpowiedniej struktury, interakcja z każdym elementem z osobna staje się... koszmarem mikrozarządzania.</a:t>
            </a:r>
          </a:p>
        </p:txBody>
      </p:sp>
      <p:pic>
        <p:nvPicPr>
          <p:cNvPr id="13" name="Obraz 12" descr="Obraz zawierający kwiat, roślina, Wielobarwność&#10;&#10;Zawartość wygenerowana przez AI może być niepoprawna.">
            <a:extLst>
              <a:ext uri="{FF2B5EF4-FFF2-40B4-BE49-F238E27FC236}">
                <a16:creationId xmlns:a16="http://schemas.microsoft.com/office/drawing/2014/main" id="{E44C7FF5-CA3D-73DD-9376-8303489932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611469" y="3488400"/>
            <a:ext cx="9070818" cy="73745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Prostokąt: zaokrąglone rogi 13">
            <a:extLst>
              <a:ext uri="{FF2B5EF4-FFF2-40B4-BE49-F238E27FC236}">
                <a16:creationId xmlns:a16="http://schemas.microsoft.com/office/drawing/2014/main" id="{A27FFE1C-C0BC-6D25-2520-2A5A473F7617}"/>
              </a:ext>
            </a:extLst>
          </p:cNvPr>
          <p:cNvSpPr/>
          <p:nvPr/>
        </p:nvSpPr>
        <p:spPr>
          <a:xfrm>
            <a:off x="12653682" y="10903324"/>
            <a:ext cx="8996083" cy="945776"/>
          </a:xfrm>
          <a:prstGeom prst="roundRect">
            <a:avLst/>
          </a:prstGeom>
          <a:solidFill>
            <a:srgbClr val="FDE2B1"/>
          </a:solidFill>
          <a:ln w="38100">
            <a:solidFill>
              <a:srgbClr val="9C5E3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l-PL" sz="2400" dirty="0">
                <a:solidFill>
                  <a:srgbClr val="541307"/>
                </a:solidFill>
                <a:latin typeface="Jersey 15" pitchFamily="2" charset="0"/>
                <a:ea typeface="DotGothic16"/>
                <a:cs typeface="Arial"/>
              </a:rPr>
              <a:t>Jeśli nie zajmiemy się farmą, chwasty i głazy zrobią to za nas.</a:t>
            </a:r>
          </a:p>
        </p:txBody>
      </p:sp>
      <p:pic>
        <p:nvPicPr>
          <p:cNvPr id="1040" name="Picture 16">
            <a:extLst>
              <a:ext uri="{FF2B5EF4-FFF2-40B4-BE49-F238E27FC236}">
                <a16:creationId xmlns:a16="http://schemas.microsoft.com/office/drawing/2014/main" id="{C08B8438-D90D-680A-8EDA-6347A65C0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713673">
            <a:off x="2236582" y="630043"/>
            <a:ext cx="1132308" cy="1432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Shape 55">
          <a:extLst>
            <a:ext uri="{FF2B5EF4-FFF2-40B4-BE49-F238E27FC236}">
              <a16:creationId xmlns:a16="http://schemas.microsoft.com/office/drawing/2014/main" id="{027740A6-4DDA-1829-AEC7-2DC989D7FB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Google Shape;56;g394786bd9f7_0_37" descr=" ">
            <a:extLst>
              <a:ext uri="{FF2B5EF4-FFF2-40B4-BE49-F238E27FC236}">
                <a16:creationId xmlns:a16="http://schemas.microsoft.com/office/drawing/2014/main" id="{FB94BB67-4340-954B-1584-D594D73F244D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4387048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g394786bd9f7_0_37">
            <a:extLst>
              <a:ext uri="{FF2B5EF4-FFF2-40B4-BE49-F238E27FC236}">
                <a16:creationId xmlns:a16="http://schemas.microsoft.com/office/drawing/2014/main" id="{0A1022E7-FBDB-71E9-5EB5-3DA02E76D293}"/>
              </a:ext>
            </a:extLst>
          </p:cNvPr>
          <p:cNvSpPr/>
          <p:nvPr/>
        </p:nvSpPr>
        <p:spPr>
          <a:xfrm>
            <a:off x="23370921" y="10515600"/>
            <a:ext cx="10161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Jersey 15" pitchFamily="2" charset="0"/>
            </a:endParaRPr>
          </a:p>
        </p:txBody>
      </p:sp>
      <p:pic>
        <p:nvPicPr>
          <p:cNvPr id="59" name="Google Shape;59;g394786bd9f7_0_37" descr=" ">
            <a:extLst>
              <a:ext uri="{FF2B5EF4-FFF2-40B4-BE49-F238E27FC236}">
                <a16:creationId xmlns:a16="http://schemas.microsoft.com/office/drawing/2014/main" id="{AB9E3DD7-B734-7C13-C219-E14DADE0C05A}"/>
              </a:ext>
            </a:extLst>
          </p:cNvPr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87698" y="317500"/>
            <a:ext cx="21201230" cy="1308523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g394786bd9f7_0_37">
            <a:extLst>
              <a:ext uri="{FF2B5EF4-FFF2-40B4-BE49-F238E27FC236}">
                <a16:creationId xmlns:a16="http://schemas.microsoft.com/office/drawing/2014/main" id="{A257F680-0A76-5367-AC84-3EF9AD6F65A3}"/>
              </a:ext>
            </a:extLst>
          </p:cNvPr>
          <p:cNvSpPr/>
          <p:nvPr/>
        </p:nvSpPr>
        <p:spPr>
          <a:xfrm>
            <a:off x="2959470" y="1085303"/>
            <a:ext cx="16217456" cy="13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r>
              <a:rPr lang="pl-PL" sz="8000" b="0" i="0" u="none" strike="noStrike" cap="none" dirty="0">
                <a:solidFill>
                  <a:srgbClr val="541307"/>
                </a:solidFill>
                <a:latin typeface="Jersey 15" pitchFamily="2" charset="0"/>
                <a:ea typeface="VT323"/>
                <a:cs typeface="VT323"/>
                <a:sym typeface="VT323"/>
              </a:rPr>
              <a:t>A czym jest Fasada?</a:t>
            </a:r>
            <a:endParaRPr sz="80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g394786bd9f7_0_37">
            <a:extLst>
              <a:ext uri="{FF2B5EF4-FFF2-40B4-BE49-F238E27FC236}">
                <a16:creationId xmlns:a16="http://schemas.microsoft.com/office/drawing/2014/main" id="{0EA6E233-12CA-138E-9649-6CFB004D0923}"/>
              </a:ext>
            </a:extLst>
          </p:cNvPr>
          <p:cNvSpPr/>
          <p:nvPr/>
        </p:nvSpPr>
        <p:spPr>
          <a:xfrm>
            <a:off x="2959470" y="3810000"/>
            <a:ext cx="8861400" cy="65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3200"/>
              <a:buFont typeface="DotGothic16"/>
              <a:buNone/>
            </a:pPr>
            <a:endParaRPr sz="32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B439522-BD85-0717-0127-3687ECF47E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59471" y="2101550"/>
            <a:ext cx="12598030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sz="3200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Strukturalny wzorzec projektowy, który dostarcza prosty, ujednolicony interfejs do zestawu interfejsów w podsystemie.</a:t>
            </a:r>
            <a:endParaRPr lang="pl-PL" altLang="pl-PL" sz="3200" b="1" dirty="0">
              <a:solidFill>
                <a:srgbClr val="541307"/>
              </a:solidFill>
              <a:latin typeface="Jersey 15" pitchFamily="2" charset="0"/>
              <a:ea typeface="DotGothic16"/>
            </a:endParaRPr>
          </a:p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sz="3200" b="1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Cel: </a:t>
            </a:r>
            <a:r>
              <a:rPr lang="pl-PL" altLang="pl-PL" sz="3200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Zmniejszenie zależności (decoupling). Klient komunikuje się tylko z Fasadą, a Fasada martwi się o resztę.</a:t>
            </a: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181728C7-2680-5A92-1570-5D51E51BAA63}"/>
              </a:ext>
            </a:extLst>
          </p:cNvPr>
          <p:cNvSpPr txBox="1"/>
          <p:nvPr/>
        </p:nvSpPr>
        <p:spPr>
          <a:xfrm>
            <a:off x="5930370" y="11511707"/>
            <a:ext cx="1294498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pl-PL" altLang="pl-PL" sz="3200" dirty="0">
                <a:solidFill>
                  <a:srgbClr val="541307"/>
                </a:solidFill>
                <a:latin typeface="Jersey 15" pitchFamily="2" charset="0"/>
                <a:ea typeface="DotGothic16"/>
              </a:rPr>
              <a:t>Fasada ukrywa złożoność systemu za "jedną szybą". Klient nie musi wiedzieć, jak działają trybiki w środku.</a:t>
            </a:r>
          </a:p>
        </p:txBody>
      </p:sp>
      <p:pic>
        <p:nvPicPr>
          <p:cNvPr id="16" name="Obraz 15" descr="Obraz zawierający tekst, zrzut ekranu, Kreskówka, kreskówka&#10;&#10;Zawartość wygenerowana przez AI może być niepoprawna.">
            <a:extLst>
              <a:ext uri="{FF2B5EF4-FFF2-40B4-BE49-F238E27FC236}">
                <a16:creationId xmlns:a16="http://schemas.microsoft.com/office/drawing/2014/main" id="{9053C3CC-CCF3-FC03-72F4-CF6EC09BC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0370" y="4445060"/>
            <a:ext cx="12944986" cy="706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8777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 descr="Obraz zawierający Strategiczna gra wideo, kreskówka&#10;&#10;Zawartość wygenerowana przez AI może być niepoprawna.">
            <a:extLst>
              <a:ext uri="{FF2B5EF4-FFF2-40B4-BE49-F238E27FC236}">
                <a16:creationId xmlns:a16="http://schemas.microsoft.com/office/drawing/2014/main" id="{EA0AAF8A-8C65-8BBE-9E4F-54891E26594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659" y="5676900"/>
            <a:ext cx="12363826" cy="6913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4" name="Google Shape;94;g394786bd9f7_0_70" descr=" ">
            <a:extLst>
              <a:ext uri="{FF2B5EF4-FFF2-40B4-BE49-F238E27FC236}">
                <a16:creationId xmlns:a16="http://schemas.microsoft.com/office/drawing/2014/main" id="{864685EC-93AE-CCB9-C8B9-49817F2B5FF3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6759" y="838200"/>
            <a:ext cx="15595509" cy="46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5;g394786bd9f7_0_70">
            <a:extLst>
              <a:ext uri="{FF2B5EF4-FFF2-40B4-BE49-F238E27FC236}">
                <a16:creationId xmlns:a16="http://schemas.microsoft.com/office/drawing/2014/main" id="{5434BEEF-BF9B-856B-ACEF-3C840127C93B}"/>
              </a:ext>
            </a:extLst>
          </p:cNvPr>
          <p:cNvSpPr/>
          <p:nvPr/>
        </p:nvSpPr>
        <p:spPr>
          <a:xfrm>
            <a:off x="1760659" y="1244600"/>
            <a:ext cx="137668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r>
              <a:rPr lang="pl-PL" sz="60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Chaos na farmie – Problem bez Fasady </a:t>
            </a:r>
            <a:endParaRPr sz="60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5;g394786bd9f7_0_70">
            <a:extLst>
              <a:ext uri="{FF2B5EF4-FFF2-40B4-BE49-F238E27FC236}">
                <a16:creationId xmlns:a16="http://schemas.microsoft.com/office/drawing/2014/main" id="{C067E7A3-926E-1453-7F42-3E31D33ADE1D}"/>
              </a:ext>
            </a:extLst>
          </p:cNvPr>
          <p:cNvSpPr/>
          <p:nvPr/>
        </p:nvSpPr>
        <p:spPr>
          <a:xfrm>
            <a:off x="2116259" y="2070100"/>
            <a:ext cx="13766800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ct val="100000"/>
            </a:pPr>
            <a:r>
              <a:rPr lang="pl-PL" sz="3600" b="0" i="0" u="none" strike="noStrike" cap="none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Gracz musi robić wszystko ręcznie:</a:t>
            </a:r>
          </a:p>
          <a:p>
            <a:pPr marL="857250" marR="0" lvl="0" indent="-85725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ct val="100000"/>
              <a:buFont typeface="Wingdings" panose="05000000000000000000" pitchFamily="2" charset="2"/>
              <a:buChar char="§"/>
            </a:pPr>
            <a:r>
              <a:rPr 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s</a:t>
            </a:r>
            <a:r>
              <a:rPr lang="pl-PL" sz="3600" b="0" i="0" u="none" strike="noStrike" cap="none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prawdzać prognoz</a:t>
            </a:r>
            <a:r>
              <a:rPr 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ę w telewizji - </a:t>
            </a:r>
            <a:r>
              <a:rPr lang="pl-PL" sz="3600" b="1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WeatherMachine</a:t>
            </a:r>
            <a:endParaRPr lang="pl-PL" sz="3600" dirty="0">
              <a:solidFill>
                <a:srgbClr val="541307"/>
              </a:solidFill>
              <a:latin typeface="Jersey 15" pitchFamily="2" charset="0"/>
              <a:ea typeface="Calibri"/>
              <a:cs typeface="Calibri"/>
              <a:sym typeface="VT323"/>
            </a:endParaRPr>
          </a:p>
          <a:p>
            <a:pPr marL="857250" marR="0" lvl="0" indent="-85725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ct val="100000"/>
              <a:buFont typeface="Wingdings" panose="05000000000000000000" pitchFamily="2" charset="2"/>
              <a:buChar char="§"/>
            </a:pPr>
            <a:r>
              <a:rPr 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pilnować kalendarza i pór roku - </a:t>
            </a:r>
            <a:r>
              <a:rPr lang="pl-PL" sz="3600" b="1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WorldClock</a:t>
            </a:r>
            <a:endParaRPr lang="pl-PL" sz="3600" dirty="0">
              <a:solidFill>
                <a:srgbClr val="541307"/>
              </a:solidFill>
              <a:latin typeface="Jersey 15" pitchFamily="2" charset="0"/>
              <a:ea typeface="Calibri"/>
              <a:cs typeface="Calibri"/>
              <a:sym typeface="VT323"/>
            </a:endParaRPr>
          </a:p>
          <a:p>
            <a:pPr marL="857250" marR="0" lvl="0" indent="-85725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ct val="100000"/>
              <a:buFont typeface="Wingdings" panose="05000000000000000000" pitchFamily="2" charset="2"/>
              <a:buChar char="§"/>
            </a:pPr>
            <a:r>
              <a:rPr 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b</a:t>
            </a:r>
            <a:r>
              <a:rPr lang="pl-PL" sz="3600" b="0" i="0" u="none" strike="noStrike" cap="none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iegać z </a:t>
            </a:r>
            <a:r>
              <a:rPr 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konewką po całym polu - </a:t>
            </a:r>
            <a:r>
              <a:rPr lang="pl-PL" sz="3600" b="1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FarmSystem</a:t>
            </a:r>
            <a:endParaRPr lang="pl-PL" sz="3600" dirty="0">
              <a:solidFill>
                <a:srgbClr val="541307"/>
              </a:solidFill>
              <a:latin typeface="Jersey 15" pitchFamily="2" charset="0"/>
              <a:ea typeface="Calibri"/>
              <a:cs typeface="Calibri"/>
              <a:sym typeface="VT323"/>
            </a:endParaRPr>
          </a:p>
          <a:p>
            <a:pPr marL="857250" marR="0" lvl="0" indent="-85725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ct val="100000"/>
              <a:buFont typeface="Wingdings" panose="05000000000000000000" pitchFamily="2" charset="2"/>
              <a:buChar char="§"/>
            </a:pPr>
            <a:r>
              <a:rPr lang="pl-PL" sz="36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zanosić każdy plon osobno do skupu - </a:t>
            </a:r>
            <a:r>
              <a:rPr lang="pl-PL" sz="3600" b="1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ShippingBin</a:t>
            </a:r>
            <a:endParaRPr lang="pl-PL" sz="3600" b="0" i="0" u="none" strike="noStrike" cap="none" dirty="0">
              <a:solidFill>
                <a:srgbClr val="541307"/>
              </a:solidFill>
              <a:latin typeface="Jersey 15" pitchFamily="2" charset="0"/>
              <a:ea typeface="Calibri"/>
              <a:cs typeface="Calibri"/>
              <a:sym typeface="VT323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endParaRPr lang="pl-PL" sz="6000" b="0" i="0" u="none" strike="noStrike" cap="none" dirty="0">
              <a:solidFill>
                <a:srgbClr val="541307"/>
              </a:solidFill>
              <a:latin typeface="Jersey 15" pitchFamily="2" charset="0"/>
              <a:ea typeface="Calibri"/>
              <a:cs typeface="Calibri"/>
              <a:sym typeface="VT323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endParaRPr lang="pl-PL" sz="6000" b="0" i="0" u="none" strike="noStrike" cap="none" dirty="0">
              <a:solidFill>
                <a:srgbClr val="541307"/>
              </a:solidFill>
              <a:latin typeface="Jersey 15" pitchFamily="2" charset="0"/>
              <a:ea typeface="Calibri"/>
              <a:cs typeface="Calibri"/>
              <a:sym typeface="VT323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endParaRPr sz="60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11" name="Obraz 10" descr="Obraz zawierający fioletowy, fiołek, zrzut ekranu, Liliowy">
            <a:extLst>
              <a:ext uri="{FF2B5EF4-FFF2-40B4-BE49-F238E27FC236}">
                <a16:creationId xmlns:a16="http://schemas.microsoft.com/office/drawing/2014/main" id="{BBAF11EA-D96E-1426-0F5B-BAAD127526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84441" y="8526463"/>
            <a:ext cx="4040255" cy="4040255"/>
          </a:xfrm>
          <a:prstGeom prst="rect">
            <a:avLst/>
          </a:prstGeom>
        </p:spPr>
      </p:pic>
      <p:grpSp>
        <p:nvGrpSpPr>
          <p:cNvPr id="8" name="Grupa 7">
            <a:extLst>
              <a:ext uri="{FF2B5EF4-FFF2-40B4-BE49-F238E27FC236}">
                <a16:creationId xmlns:a16="http://schemas.microsoft.com/office/drawing/2014/main" id="{E4B32E6C-F9E9-3579-1665-F76D52E3BA07}"/>
              </a:ext>
            </a:extLst>
          </p:cNvPr>
          <p:cNvGrpSpPr/>
          <p:nvPr/>
        </p:nvGrpSpPr>
        <p:grpSpPr>
          <a:xfrm>
            <a:off x="18773836" y="4824753"/>
            <a:ext cx="4295094" cy="4295094"/>
            <a:chOff x="18773836" y="4824753"/>
            <a:chExt cx="4295094" cy="4295094"/>
          </a:xfrm>
        </p:grpSpPr>
        <p:pic>
          <p:nvPicPr>
            <p:cNvPr id="15" name="Obraz 14" descr="Obraz zawierający Grafika, design&#10;&#10;Zawartość wygenerowana przez AI może być niepoprawna.">
              <a:extLst>
                <a:ext uri="{FF2B5EF4-FFF2-40B4-BE49-F238E27FC236}">
                  <a16:creationId xmlns:a16="http://schemas.microsoft.com/office/drawing/2014/main" id="{57A266B2-D36F-9C16-177D-7CBECCA20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773836" y="4824753"/>
              <a:ext cx="4295094" cy="4295094"/>
            </a:xfrm>
            <a:prstGeom prst="rect">
              <a:avLst/>
            </a:prstGeom>
          </p:spPr>
        </p:pic>
        <p:pic>
          <p:nvPicPr>
            <p:cNvPr id="7" name="Obraz 6" descr="Obraz zawierający kwadrat, wzór, Symetria">
              <a:extLst>
                <a:ext uri="{FF2B5EF4-FFF2-40B4-BE49-F238E27FC236}">
                  <a16:creationId xmlns:a16="http://schemas.microsoft.com/office/drawing/2014/main" id="{5C2A69DB-681E-77E8-B106-2427BA0F0EE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919444" y="5358993"/>
              <a:ext cx="2303713" cy="212130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05211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0FE93010-12F5-571A-CA45-A0AEDEAF52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82" y="1964883"/>
            <a:ext cx="10210800" cy="8153400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51C3488A-8F3E-BC6F-C48B-C19A5944A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001542" y="432348"/>
            <a:ext cx="9064957" cy="12851303"/>
          </a:xfrm>
          <a:prstGeom prst="rect">
            <a:avLst/>
          </a:prstGeom>
        </p:spPr>
      </p:pic>
      <p:pic>
        <p:nvPicPr>
          <p:cNvPr id="10" name="Google Shape;94;g394786bd9f7_0_70" descr=" ">
            <a:extLst>
              <a:ext uri="{FF2B5EF4-FFF2-40B4-BE49-F238E27FC236}">
                <a16:creationId xmlns:a16="http://schemas.microsoft.com/office/drawing/2014/main" id="{3CA01DD6-3707-2D5D-2299-2B7D34F6BA89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47859" y="940904"/>
            <a:ext cx="7523042" cy="1865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5;g394786bd9f7_0_70">
            <a:extLst>
              <a:ext uri="{FF2B5EF4-FFF2-40B4-BE49-F238E27FC236}">
                <a16:creationId xmlns:a16="http://schemas.microsoft.com/office/drawing/2014/main" id="{2CB0B340-F896-B588-6D27-BB7B26193871}"/>
              </a:ext>
            </a:extLst>
          </p:cNvPr>
          <p:cNvSpPr/>
          <p:nvPr/>
        </p:nvSpPr>
        <p:spPr>
          <a:xfrm>
            <a:off x="1576111" y="1391202"/>
            <a:ext cx="7218742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r>
              <a:rPr lang="pl-PL" sz="60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Kod w Main bez Fasady </a:t>
            </a:r>
            <a:endParaRPr sz="60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23" name="Grupa 22">
            <a:extLst>
              <a:ext uri="{FF2B5EF4-FFF2-40B4-BE49-F238E27FC236}">
                <a16:creationId xmlns:a16="http://schemas.microsoft.com/office/drawing/2014/main" id="{42D324F3-870C-3137-1021-250A684E0CA8}"/>
              </a:ext>
            </a:extLst>
          </p:cNvPr>
          <p:cNvGrpSpPr/>
          <p:nvPr/>
        </p:nvGrpSpPr>
        <p:grpSpPr>
          <a:xfrm>
            <a:off x="10504010" y="1391202"/>
            <a:ext cx="4173580" cy="10072237"/>
            <a:chOff x="9891966" y="1129163"/>
            <a:chExt cx="4603242" cy="11109155"/>
          </a:xfrm>
        </p:grpSpPr>
        <p:pic>
          <p:nvPicPr>
            <p:cNvPr id="13" name="Obraz 12" descr="Obraz zawierający piksel&#10;&#10;Zawartość wygenerowana przez AI może być niepoprawna.">
              <a:extLst>
                <a:ext uri="{FF2B5EF4-FFF2-40B4-BE49-F238E27FC236}">
                  <a16:creationId xmlns:a16="http://schemas.microsoft.com/office/drawing/2014/main" id="{EA20867D-D527-2FA4-AC1D-42094472CF7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8438" l="9896" r="90551">
                          <a14:foregroundMark x1="27009" y1="91125" x2="27009" y2="91125"/>
                          <a14:foregroundMark x1="25521" y1="96750" x2="25521" y2="96750"/>
                          <a14:foregroundMark x1="83259" y1="91844" x2="83259" y2="91844"/>
                          <a14:foregroundMark x1="77753" y1="97969" x2="77753" y2="97969"/>
                          <a14:foregroundMark x1="90551" y1="90469" x2="90551" y2="90469"/>
                          <a14:foregroundMark x1="24628" y1="98438" x2="24628" y2="98438"/>
                          <a14:foregroundMark x1="39137" y1="56469" x2="39137" y2="56469"/>
                          <a14:foregroundMark x1="62351" y1="56031" x2="62351" y2="56031"/>
                          <a14:foregroundMark x1="58333" y1="55375" x2="62723" y2="59719"/>
                          <a14:foregroundMark x1="62723" y1="59719" x2="63467" y2="55719"/>
                          <a14:foregroundMark x1="63467" y1="55719" x2="57664" y2="55094"/>
                          <a14:foregroundMark x1="44271" y1="56219" x2="38095" y2="59875"/>
                          <a14:foregroundMark x1="38095" y1="59875" x2="40551" y2="55719"/>
                          <a14:foregroundMark x1="40551" y1="55719" x2="38542" y2="5990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891966" y="1278218"/>
              <a:ext cx="4603242" cy="10960100"/>
            </a:xfrm>
            <a:prstGeom prst="rect">
              <a:avLst/>
            </a:prstGeom>
          </p:spPr>
        </p:pic>
        <p:grpSp>
          <p:nvGrpSpPr>
            <p:cNvPr id="17" name="Grupa 16">
              <a:extLst>
                <a:ext uri="{FF2B5EF4-FFF2-40B4-BE49-F238E27FC236}">
                  <a16:creationId xmlns:a16="http://schemas.microsoft.com/office/drawing/2014/main" id="{1AD58C29-5641-146D-D653-8DA87B2E4A68}"/>
                </a:ext>
              </a:extLst>
            </p:cNvPr>
            <p:cNvGrpSpPr/>
            <p:nvPr/>
          </p:nvGrpSpPr>
          <p:grpSpPr>
            <a:xfrm>
              <a:off x="10046040" y="1129163"/>
              <a:ext cx="4295094" cy="4295094"/>
              <a:chOff x="10046040" y="1129163"/>
              <a:chExt cx="4295094" cy="4295094"/>
            </a:xfrm>
          </p:grpSpPr>
          <p:pic>
            <p:nvPicPr>
              <p:cNvPr id="14" name="Obraz 13" descr="Obraz zawierający Grafika, design&#10;&#10;Zawartość wygenerowana przez AI może być niepoprawna.">
                <a:extLst>
                  <a:ext uri="{FF2B5EF4-FFF2-40B4-BE49-F238E27FC236}">
                    <a16:creationId xmlns:a16="http://schemas.microsoft.com/office/drawing/2014/main" id="{83942978-7C31-C9F1-ABA0-D5961F4B47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0046040" y="1129163"/>
                <a:ext cx="4295094" cy="4295094"/>
              </a:xfrm>
              <a:prstGeom prst="rect">
                <a:avLst/>
              </a:prstGeom>
            </p:spPr>
          </p:pic>
          <p:pic>
            <p:nvPicPr>
              <p:cNvPr id="16" name="Obraz 15" descr="Obraz zawierający zrzut ekranu, design&#10;&#10;Zawartość wygenerowana przez AI może być niepoprawna.">
                <a:extLst>
                  <a:ext uri="{FF2B5EF4-FFF2-40B4-BE49-F238E27FC236}">
                    <a16:creationId xmlns:a16="http://schemas.microsoft.com/office/drawing/2014/main" id="{89C260D9-CD03-30E7-F91D-DEBF0D353D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688923" y="1601619"/>
                <a:ext cx="1276528" cy="2410161"/>
              </a:xfrm>
              <a:prstGeom prst="rect">
                <a:avLst/>
              </a:prstGeom>
            </p:spPr>
          </p:pic>
        </p:grpSp>
      </p:grpSp>
      <p:pic>
        <p:nvPicPr>
          <p:cNvPr id="25" name="Google Shape;94;g394786bd9f7_0_70" descr=" ">
            <a:extLst>
              <a:ext uri="{FF2B5EF4-FFF2-40B4-BE49-F238E27FC236}">
                <a16:creationId xmlns:a16="http://schemas.microsoft.com/office/drawing/2014/main" id="{BB2D1E8B-B331-533B-8B0A-4E94CDA4EDAD}"/>
              </a:ext>
            </a:extLst>
          </p:cNvPr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985325" y="9223281"/>
            <a:ext cx="9412121" cy="354730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D3057DDC-AA20-6985-A8CE-D0D3A5CCB958}"/>
              </a:ext>
            </a:extLst>
          </p:cNvPr>
          <p:cNvSpPr txBox="1"/>
          <p:nvPr/>
        </p:nvSpPr>
        <p:spPr>
          <a:xfrm>
            <a:off x="1571054" y="9472767"/>
            <a:ext cx="8231467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l-PL" sz="800" dirty="0">
                <a:solidFill>
                  <a:srgbClr val="2F1204"/>
                </a:solidFill>
                <a:latin typeface="Jersey 15" pitchFamily="2" charset="0"/>
              </a:rPr>
              <a:t>„</a:t>
            </a:r>
            <a:r>
              <a:rPr lang="pl-PL" sz="32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Klasa Main jest zbyt mocno powiązana ze wszystkimi podsystemami (</a:t>
            </a:r>
            <a:r>
              <a:rPr lang="pl-PL" sz="3200" dirty="0" err="1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Tight</a:t>
            </a:r>
            <a:r>
              <a:rPr lang="pl-PL" sz="32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 Coupling), przez co zna zbyt wiele szczegółów implementacji. Klient musi ręcznie pilnować kolejności </a:t>
            </a:r>
            <a:r>
              <a:rPr lang="pl-PL" sz="3200" dirty="0" err="1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wywołań</a:t>
            </a:r>
            <a:r>
              <a:rPr lang="pl-PL" sz="32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 (pogoda -&gt; podlewanie -&gt; wzrost), co czyni kod podatnym na błędy i trudnym w utrzymaniu.</a:t>
            </a:r>
          </a:p>
        </p:txBody>
      </p:sp>
    </p:spTree>
    <p:extLst>
      <p:ext uri="{BB962C8B-B14F-4D97-AF65-F5344CB8AC3E}">
        <p14:creationId xmlns:p14="http://schemas.microsoft.com/office/powerpoint/2010/main" val="76544834"/>
      </p:ext>
    </p:extLst>
  </p:cSld>
  <p:clrMapOvr>
    <a:overrideClrMapping bg1="lt1" tx1="dk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F1A33D-C8E8-3DB7-29A6-1D76C6BD84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>
            <a:extLst>
              <a:ext uri="{FF2B5EF4-FFF2-40B4-BE49-F238E27FC236}">
                <a16:creationId xmlns:a16="http://schemas.microsoft.com/office/drawing/2014/main" id="{3FD1BB36-086A-4A8E-591C-0252A1D6AB4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</a:blip>
          <a:srcRect/>
          <a:stretch/>
        </p:blipFill>
        <p:spPr>
          <a:xfrm>
            <a:off x="1797153" y="5676900"/>
            <a:ext cx="12290837" cy="691359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0"/>
          </a:effectLst>
        </p:spPr>
      </p:pic>
      <p:pic>
        <p:nvPicPr>
          <p:cNvPr id="4" name="Google Shape;94;g394786bd9f7_0_70" descr=" ">
            <a:extLst>
              <a:ext uri="{FF2B5EF4-FFF2-40B4-BE49-F238E27FC236}">
                <a16:creationId xmlns:a16="http://schemas.microsoft.com/office/drawing/2014/main" id="{A24EDAB4-909A-6215-5C4F-CA2542103341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36759" y="838200"/>
            <a:ext cx="15595509" cy="46228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95;g394786bd9f7_0_70">
            <a:extLst>
              <a:ext uri="{FF2B5EF4-FFF2-40B4-BE49-F238E27FC236}">
                <a16:creationId xmlns:a16="http://schemas.microsoft.com/office/drawing/2014/main" id="{385CA0F2-3E8E-B100-B944-BC0A60D8A0A2}"/>
              </a:ext>
            </a:extLst>
          </p:cNvPr>
          <p:cNvSpPr/>
          <p:nvPr/>
        </p:nvSpPr>
        <p:spPr>
          <a:xfrm>
            <a:off x="1760659" y="1244600"/>
            <a:ext cx="13766800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r>
              <a:rPr lang="pl-PL" sz="60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Relaks na farmie – Efekt Fasady </a:t>
            </a:r>
            <a:endParaRPr sz="60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95;g394786bd9f7_0_70">
            <a:extLst>
              <a:ext uri="{FF2B5EF4-FFF2-40B4-BE49-F238E27FC236}">
                <a16:creationId xmlns:a16="http://schemas.microsoft.com/office/drawing/2014/main" id="{68EC80A0-CC6D-CB54-DF2A-A4C238FB944C}"/>
              </a:ext>
            </a:extLst>
          </p:cNvPr>
          <p:cNvSpPr/>
          <p:nvPr/>
        </p:nvSpPr>
        <p:spPr>
          <a:xfrm>
            <a:off x="1802449" y="2108200"/>
            <a:ext cx="13725010" cy="278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r>
              <a:rPr lang="pl-PL" sz="44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Calibri"/>
              </a:rPr>
              <a:t>Gracz w końcu może odetchnąć. Zamiast pilnować każdego aspektu gry ręcznie, zleca wszystko chatce Junimo. Jeden przycisk wystarczy, by obsłużyć pogodę, zbiory i sprzedaż – zero stresu, czysty zysk.</a:t>
            </a:r>
            <a:endParaRPr sz="4400" dirty="0">
              <a:solidFill>
                <a:srgbClr val="541307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grpSp>
        <p:nvGrpSpPr>
          <p:cNvPr id="10" name="Grupa 9">
            <a:extLst>
              <a:ext uri="{FF2B5EF4-FFF2-40B4-BE49-F238E27FC236}">
                <a16:creationId xmlns:a16="http://schemas.microsoft.com/office/drawing/2014/main" id="{0A7BA60B-E67F-C371-A530-BE9097009055}"/>
              </a:ext>
            </a:extLst>
          </p:cNvPr>
          <p:cNvGrpSpPr/>
          <p:nvPr/>
        </p:nvGrpSpPr>
        <p:grpSpPr>
          <a:xfrm>
            <a:off x="17975822" y="4538150"/>
            <a:ext cx="4295094" cy="4295094"/>
            <a:chOff x="18773836" y="4824753"/>
            <a:chExt cx="4295094" cy="4295094"/>
          </a:xfrm>
        </p:grpSpPr>
        <p:pic>
          <p:nvPicPr>
            <p:cNvPr id="15" name="Obraz 14" descr="Obraz zawierający Grafika, design&#10;&#10;Zawartość wygenerowana przez AI może być niepoprawna.">
              <a:extLst>
                <a:ext uri="{FF2B5EF4-FFF2-40B4-BE49-F238E27FC236}">
                  <a16:creationId xmlns:a16="http://schemas.microsoft.com/office/drawing/2014/main" id="{1575D0D9-CEBC-4B24-5099-300BAD81B43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773836" y="4824753"/>
              <a:ext cx="4295094" cy="4295094"/>
            </a:xfrm>
            <a:prstGeom prst="rect">
              <a:avLst/>
            </a:prstGeom>
          </p:spPr>
        </p:pic>
        <p:pic>
          <p:nvPicPr>
            <p:cNvPr id="9" name="Obraz 8" descr="Obraz zawierający czerwony, Wielobarwność, kwadrat, piksel&#10;&#10;Zawartość wygenerowana przez AI może być niepoprawna.">
              <a:extLst>
                <a:ext uri="{FF2B5EF4-FFF2-40B4-BE49-F238E27FC236}">
                  <a16:creationId xmlns:a16="http://schemas.microsoft.com/office/drawing/2014/main" id="{4EF8C568-1268-77F9-6AA8-E03DECD652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2839" b="97161" l="568" r="97159">
                          <a14:foregroundMark x1="94141" y1="54434" x2="91761" y2="13565"/>
                          <a14:foregroundMark x1="60017" y1="95758" x2="23820" y2="93882"/>
                          <a14:foregroundMark x1="3125" y1="43533" x2="28409" y2="88959"/>
                          <a14:foregroundMark x1="28409" y1="88959" x2="34091" y2="92114"/>
                          <a14:foregroundMark x1="4545" y1="70347" x2="4926" y2="75285"/>
                          <a14:foregroundMark x1="11569" y1="87311" x2="14773" y2="84227"/>
                          <a14:foregroundMark x1="23161" y1="6647" x2="47159" y2="3785"/>
                          <a14:foregroundMark x1="3107" y1="35813" x2="4165" y2="75285"/>
                          <a14:foregroundMark x1="10688" y1="86318" x2="11534" y2="87299"/>
                          <a14:foregroundMark x1="12194" y1="79180" x2="3125" y2="52050"/>
                          <a14:foregroundMark x1="15337" y1="88581" x2="12194" y2="79180"/>
                          <a14:foregroundMark x1="24148" y1="72555" x2="35227" y2="88959"/>
                          <a14:foregroundMark x1="53409" y1="4732" x2="87500" y2="4732"/>
                          <a14:foregroundMark x1="87500" y1="4732" x2="89176" y2="4792"/>
                          <a14:foregroundMark x1="96178" y1="7194" x2="94602" y2="14196"/>
                          <a14:backgroundMark x1="8523" y1="97161" x2="8523" y2="97161"/>
                          <a14:backgroundMark x1="10227" y1="91798" x2="10227" y2="91798"/>
                          <a14:backgroundMark x1="10227" y1="93060" x2="10227" y2="93060"/>
                          <a14:backgroundMark x1="16193" y1="93375" x2="1420" y2="93691"/>
                          <a14:backgroundMark x1="17614" y1="93060" x2="1136" y2="97476"/>
                          <a14:backgroundMark x1="18750" y1="93691" x2="2841" y2="88328"/>
                          <a14:backgroundMark x1="5682" y1="79811" x2="5966" y2="90536"/>
                          <a14:backgroundMark x1="1420" y1="79811" x2="8239" y2="79811"/>
                          <a14:backgroundMark x1="8523" y1="79180" x2="8523" y2="79180"/>
                          <a14:backgroundMark x1="18750" y1="91798" x2="19318" y2="97476"/>
                          <a14:backgroundMark x1="96875" y1="90536" x2="96591" y2="97476"/>
                          <a14:backgroundMark x1="92045" y1="93691" x2="97727" y2="90852"/>
                          <a14:backgroundMark x1="94034" y1="97476" x2="87784" y2="96530"/>
                          <a14:backgroundMark x1="90909" y1="99369" x2="96875" y2="98423"/>
                          <a14:backgroundMark x1="15909" y1="5047" x2="2841" y2="19243"/>
                          <a14:backgroundMark x1="2841" y1="19243" x2="1705" y2="25552"/>
                          <a14:backgroundMark x1="4830" y1="30284" x2="1136" y2="7256"/>
                          <a14:backgroundMark x1="1136" y1="7256" x2="1136" y2="27129"/>
                          <a14:backgroundMark x1="1136" y1="27129" x2="5966" y2="24290"/>
                          <a14:backgroundMark x1="2557" y1="4101" x2="0" y2="27760"/>
                          <a14:backgroundMark x1="0" y1="27760" x2="4545" y2="31546"/>
                          <a14:backgroundMark x1="2557" y1="32808" x2="4830" y2="32808"/>
                          <a14:backgroundMark x1="18182" y1="4732" x2="18466" y2="8833"/>
                          <a14:backgroundMark x1="96591" y1="60883" x2="96307" y2="84858"/>
                          <a14:backgroundMark x1="96307" y1="84858" x2="75568" y2="90852"/>
                          <a14:backgroundMark x1="75568" y1="90852" x2="73011" y2="93375"/>
                          <a14:backgroundMark x1="95739" y1="58360" x2="87500" y2="81388"/>
                          <a14:backgroundMark x1="87500" y1="81388" x2="80114" y2="81388"/>
                          <a14:backgroundMark x1="92614" y1="67823" x2="78125" y2="83596"/>
                          <a14:backgroundMark x1="78125" y1="83596" x2="80114" y2="85174"/>
                          <a14:backgroundMark x1="73580" y1="88013" x2="75568" y2="94953"/>
                          <a14:backgroundMark x1="75284" y1="85174" x2="75000" y2="96845"/>
                          <a14:backgroundMark x1="88920" y1="98423" x2="66761" y2="99685"/>
                          <a14:backgroundMark x1="70455" y1="93375" x2="60795" y2="96845"/>
                          <a14:backgroundMark x1="94886" y1="57729" x2="92614" y2="57098"/>
                          <a14:backgroundMark x1="92614" y1="57098" x2="94886" y2="57098"/>
                          <a14:backgroundMark x1="93182" y1="1262" x2="95170" y2="7571"/>
                          <a14:backgroundMark x1="95170" y1="9464" x2="96307" y2="6309"/>
                          <a14:backgroundMark x1="95739" y1="10095" x2="97159" y2="5678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668801" y="5461000"/>
              <a:ext cx="2415164" cy="2175020"/>
            </a:xfrm>
            <a:prstGeom prst="rect">
              <a:avLst/>
            </a:prstGeom>
          </p:spPr>
        </p:pic>
      </p:grpSp>
      <p:pic>
        <p:nvPicPr>
          <p:cNvPr id="1026" name="Picture 2" descr="orange junimo Sticker">
            <a:extLst>
              <a:ext uri="{FF2B5EF4-FFF2-40B4-BE49-F238E27FC236}">
                <a16:creationId xmlns:a16="http://schemas.microsoft.com/office/drawing/2014/main" id="{09F70290-B6B6-1EAA-6C03-1A0EEF762D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2000" r="97733">
                        <a14:foregroundMark x1="8267" y1="54900" x2="2133" y2="64100"/>
                        <a14:foregroundMark x1="94400" y1="59200" x2="97733" y2="64000"/>
                        <a14:foregroundMark x1="97733" y1="64000" x2="97467" y2="641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9459" y="7531089"/>
            <a:ext cx="4638683" cy="61849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5584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3C1E19C-1D2D-E947-B935-AED415B58D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braz 6">
            <a:extLst>
              <a:ext uri="{FF2B5EF4-FFF2-40B4-BE49-F238E27FC236}">
                <a16:creationId xmlns:a16="http://schemas.microsoft.com/office/drawing/2014/main" id="{5F56ABAF-F6C8-A194-E908-320A3DE7B7A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80082" y="2093326"/>
            <a:ext cx="10210800" cy="5762913"/>
          </a:xfrm>
          <a:prstGeom prst="rect">
            <a:avLst/>
          </a:prstGeom>
        </p:spPr>
      </p:pic>
      <p:pic>
        <p:nvPicPr>
          <p:cNvPr id="9" name="Obraz 8">
            <a:extLst>
              <a:ext uri="{FF2B5EF4-FFF2-40B4-BE49-F238E27FC236}">
                <a16:creationId xmlns:a16="http://schemas.microsoft.com/office/drawing/2014/main" id="{7E4CDB68-FA95-7CAC-ABAB-F1DC027CE01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14780157" y="300664"/>
            <a:ext cx="9064957" cy="9348236"/>
          </a:xfrm>
          <a:prstGeom prst="rect">
            <a:avLst/>
          </a:prstGeom>
        </p:spPr>
      </p:pic>
      <p:pic>
        <p:nvPicPr>
          <p:cNvPr id="10" name="Google Shape;94;g394786bd9f7_0_70" descr=" ">
            <a:extLst>
              <a:ext uri="{FF2B5EF4-FFF2-40B4-BE49-F238E27FC236}">
                <a16:creationId xmlns:a16="http://schemas.microsoft.com/office/drawing/2014/main" id="{93FF8429-710F-69E6-875C-E09708C706CA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47859" y="940904"/>
            <a:ext cx="7523042" cy="1865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5;g394786bd9f7_0_70">
            <a:extLst>
              <a:ext uri="{FF2B5EF4-FFF2-40B4-BE49-F238E27FC236}">
                <a16:creationId xmlns:a16="http://schemas.microsoft.com/office/drawing/2014/main" id="{19999F8A-2BB0-3070-E03D-3019090E9D45}"/>
              </a:ext>
            </a:extLst>
          </p:cNvPr>
          <p:cNvSpPr/>
          <p:nvPr/>
        </p:nvSpPr>
        <p:spPr>
          <a:xfrm>
            <a:off x="1576111" y="1391202"/>
            <a:ext cx="7218742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r>
              <a:rPr lang="pl-PL" sz="60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Kod w Main z Fasadą </a:t>
            </a:r>
            <a:endParaRPr sz="60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13" name="Obraz 12">
            <a:extLst>
              <a:ext uri="{FF2B5EF4-FFF2-40B4-BE49-F238E27FC236}">
                <a16:creationId xmlns:a16="http://schemas.microsoft.com/office/drawing/2014/main" id="{7AA26FC9-725F-BEA6-A66C-79EC6A4A77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9972" b="99157" l="9840" r="90492">
                        <a14:foregroundMark x1="27009" y1="91125" x2="27009" y2="91125"/>
                        <a14:foregroundMark x1="25521" y1="96750" x2="25521" y2="96750"/>
                        <a14:foregroundMark x1="83259" y1="91844" x2="83259" y2="91844"/>
                        <a14:foregroundMark x1="77753" y1="97969" x2="77753" y2="97969"/>
                        <a14:foregroundMark x1="90551" y1="90469" x2="90551" y2="90469"/>
                        <a14:foregroundMark x1="24628" y1="98438" x2="24628" y2="98438"/>
                        <a14:foregroundMark x1="39137" y1="56469" x2="39137" y2="56469"/>
                        <a14:foregroundMark x1="62351" y1="56031" x2="62351" y2="56031"/>
                        <a14:foregroundMark x1="58333" y1="55375" x2="62723" y2="59719"/>
                        <a14:foregroundMark x1="62723" y1="59719" x2="63467" y2="55719"/>
                        <a14:foregroundMark x1="63467" y1="55719" x2="57664" y2="55094"/>
                        <a14:foregroundMark x1="44271" y1="56219" x2="38095" y2="59875"/>
                        <a14:foregroundMark x1="38095" y1="59875" x2="40551" y2="55719"/>
                        <a14:foregroundMark x1="40551" y1="55719" x2="38542" y2="59906"/>
                        <a14:foregroundMark x1="33511" y1="97823" x2="33511" y2="97823"/>
                        <a14:foregroundMark x1="65160" y1="99157" x2="65160" y2="99157"/>
                        <a14:foregroundMark x1="49734" y1="64853" x2="49734" y2="64853"/>
                      </a14:backgroundRemoval>
                    </a14:imgEffect>
                  </a14:imgLayer>
                </a14:imgProps>
              </a:ext>
            </a:extLst>
          </a:blip>
          <a:srcRect/>
          <a:stretch/>
        </p:blipFill>
        <p:spPr>
          <a:xfrm>
            <a:off x="9145523" y="300664"/>
            <a:ext cx="6096128" cy="11543732"/>
          </a:xfrm>
          <a:prstGeom prst="rect">
            <a:avLst/>
          </a:prstGeom>
        </p:spPr>
      </p:pic>
      <p:pic>
        <p:nvPicPr>
          <p:cNvPr id="25" name="Google Shape;94;g394786bd9f7_0_70" descr=" ">
            <a:extLst>
              <a:ext uri="{FF2B5EF4-FFF2-40B4-BE49-F238E27FC236}">
                <a16:creationId xmlns:a16="http://schemas.microsoft.com/office/drawing/2014/main" id="{01FD5588-B81D-5394-563B-19E65B34C725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85325" y="9223281"/>
            <a:ext cx="9412121" cy="3547304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pole tekstowe 21">
            <a:extLst>
              <a:ext uri="{FF2B5EF4-FFF2-40B4-BE49-F238E27FC236}">
                <a16:creationId xmlns:a16="http://schemas.microsoft.com/office/drawing/2014/main" id="{B415CD18-98F5-52E2-D2E6-62AA128BC141}"/>
              </a:ext>
            </a:extLst>
          </p:cNvPr>
          <p:cNvSpPr txBox="1"/>
          <p:nvPr/>
        </p:nvSpPr>
        <p:spPr>
          <a:xfrm>
            <a:off x="1441362" y="9565772"/>
            <a:ext cx="8500046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l-PL" sz="35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</a:rPr>
              <a:t>Osiągnięto Loose Coupling (luźne powiązania). Klient nie jest już zależny od implementacji podsystemów (Weather, Clock). Cała złożoność została hermetycznie zamknięta w Fasadzie, a Main korzysta jedynie z wysokopoziomowego API.</a:t>
            </a:r>
          </a:p>
        </p:txBody>
      </p:sp>
      <p:pic>
        <p:nvPicPr>
          <p:cNvPr id="2" name="Google Shape;149;g394786bd9f7_0_119" descr=" ">
            <a:extLst>
              <a:ext uri="{FF2B5EF4-FFF2-40B4-BE49-F238E27FC236}">
                <a16:creationId xmlns:a16="http://schemas.microsoft.com/office/drawing/2014/main" id="{9E5F61D5-BFA8-27FD-B5BC-0E627EB29954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290882" y="1167137"/>
            <a:ext cx="3945818" cy="39453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53016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6310875-83CF-AA2A-3474-24675F9DC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94;g394786bd9f7_0_70" descr=" ">
            <a:extLst>
              <a:ext uri="{FF2B5EF4-FFF2-40B4-BE49-F238E27FC236}">
                <a16:creationId xmlns:a16="http://schemas.microsoft.com/office/drawing/2014/main" id="{4497A724-AAE8-05C6-162C-B6E5A4B86A4A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7859" y="940904"/>
            <a:ext cx="7523042" cy="186579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95;g394786bd9f7_0_70">
            <a:extLst>
              <a:ext uri="{FF2B5EF4-FFF2-40B4-BE49-F238E27FC236}">
                <a16:creationId xmlns:a16="http://schemas.microsoft.com/office/drawing/2014/main" id="{FE6A0316-385B-22C7-3183-7BEC5A499DC6}"/>
              </a:ext>
            </a:extLst>
          </p:cNvPr>
          <p:cNvSpPr/>
          <p:nvPr/>
        </p:nvSpPr>
        <p:spPr>
          <a:xfrm>
            <a:off x="1536722" y="1166053"/>
            <a:ext cx="6345315" cy="9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541307"/>
              </a:buClr>
              <a:buSzPts val="8000"/>
              <a:buFont typeface="VT323"/>
              <a:buNone/>
            </a:pPr>
            <a:r>
              <a:rPr lang="pl-PL" sz="8800" dirty="0">
                <a:solidFill>
                  <a:srgbClr val="541307"/>
                </a:solidFill>
                <a:latin typeface="Jersey 15" pitchFamily="2" charset="0"/>
                <a:ea typeface="Calibri"/>
                <a:cs typeface="Calibri"/>
                <a:sym typeface="VT323"/>
              </a:rPr>
              <a:t>Diagram UML</a:t>
            </a:r>
            <a:endParaRPr lang="pl-PL" sz="8800" b="0" i="0" u="none" strike="noStrike" cap="none" dirty="0">
              <a:solidFill>
                <a:schemeClr val="dk1"/>
              </a:solidFill>
              <a:latin typeface="Jersey 15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4" name="Obraz 3" descr="Obraz zawierający zrzut ekranu, tekst, Prostokąt, design">
            <a:extLst>
              <a:ext uri="{FF2B5EF4-FFF2-40B4-BE49-F238E27FC236}">
                <a16:creationId xmlns:a16="http://schemas.microsoft.com/office/drawing/2014/main" id="{BBDC09DC-C34B-2D13-E5F1-B66B36877D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859" y="1048302"/>
            <a:ext cx="22600263" cy="1187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699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04DC25A874A6A34FA57A1410CFDC29AE" ma:contentTypeVersion="5" ma:contentTypeDescription="Utwórz nowy dokument." ma:contentTypeScope="" ma:versionID="85625260ced6a9302bcce8a5459651cd">
  <xsd:schema xmlns:xsd="http://www.w3.org/2001/XMLSchema" xmlns:xs="http://www.w3.org/2001/XMLSchema" xmlns:p="http://schemas.microsoft.com/office/2006/metadata/properties" xmlns:ns3="5c371023-5351-4a2c-b274-12e7bf1d720d" targetNamespace="http://schemas.microsoft.com/office/2006/metadata/properties" ma:root="true" ma:fieldsID="1c7de6e686cf5d55e1f37f56a440a85a" ns3:_="">
    <xsd:import namespace="5c371023-5351-4a2c-b274-12e7bf1d720d"/>
    <xsd:element name="properties">
      <xsd:complexType>
        <xsd:sequence>
          <xsd:element name="documentManagement">
            <xsd:complexType>
              <xsd:all>
                <xsd:element ref="ns3:MediaServiceDateTaken" minOccurs="0"/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371023-5351-4a2c-b274-12e7bf1d720d" elementFormDefault="qualified">
    <xsd:import namespace="http://schemas.microsoft.com/office/2006/documentManagement/types"/>
    <xsd:import namespace="http://schemas.microsoft.com/office/infopath/2007/PartnerControls"/>
    <xsd:element name="MediaServiceDateTaken" ma:index="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 zawartości"/>
        <xsd:element ref="dc:title" minOccurs="0" maxOccurs="1" ma:index="4" ma:displayName="Tytuł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D09062C-DC05-4AC8-834C-540CA4ABD7C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c371023-5351-4a2c-b274-12e7bf1d720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E587E72-9F2B-4B79-827B-707AC5DD0834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purl.org/dc/dcmitype/"/>
    <ds:schemaRef ds:uri="5c371023-5351-4a2c-b274-12e7bf1d720d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DB736CC-D019-4E16-BA1E-5EB234DB8BC7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332</TotalTime>
  <Words>973</Words>
  <Application>Microsoft Office PowerPoint</Application>
  <PresentationFormat>Niestandardowy</PresentationFormat>
  <Paragraphs>82</Paragraphs>
  <Slides>14</Slides>
  <Notes>13</Notes>
  <HiddenSlides>0</HiddenSlides>
  <MMClips>0</MMClips>
  <ScaleCrop>false</ScaleCrop>
  <HeadingPairs>
    <vt:vector size="6" baseType="variant">
      <vt:variant>
        <vt:lpstr>Używane czcionki</vt:lpstr>
      </vt:variant>
      <vt:variant>
        <vt:i4>6</vt:i4>
      </vt:variant>
      <vt:variant>
        <vt:lpstr>Motyw</vt:lpstr>
      </vt:variant>
      <vt:variant>
        <vt:i4>1</vt:i4>
      </vt:variant>
      <vt:variant>
        <vt:lpstr>Tytuły slajdów</vt:lpstr>
      </vt:variant>
      <vt:variant>
        <vt:i4>14</vt:i4>
      </vt:variant>
    </vt:vector>
  </HeadingPairs>
  <TitlesOfParts>
    <vt:vector size="21" baseType="lpstr">
      <vt:lpstr>Arial</vt:lpstr>
      <vt:lpstr>Wingdings</vt:lpstr>
      <vt:lpstr>Jersey 15</vt:lpstr>
      <vt:lpstr>DotGothic16</vt:lpstr>
      <vt:lpstr>VT323</vt:lpstr>
      <vt:lpstr>Calibri</vt:lpstr>
      <vt:lpstr>Office Theme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PptxGenJS</dc:creator>
  <cp:lastModifiedBy>Patrycja Zborowska</cp:lastModifiedBy>
  <cp:revision>21</cp:revision>
  <dcterms:created xsi:type="dcterms:W3CDTF">2025-10-13T10:12:43Z</dcterms:created>
  <dcterms:modified xsi:type="dcterms:W3CDTF">2025-12-16T17:46:31Z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0x01010004DC25A874A6A34FA57A1410CFDC29AE</vt:lpwstr>
  </property>
</Properties>
</file>